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6" r:id="rId2"/>
    <p:sldId id="258" r:id="rId3"/>
    <p:sldId id="277" r:id="rId4"/>
    <p:sldId id="269" r:id="rId5"/>
    <p:sldId id="268" r:id="rId6"/>
    <p:sldId id="266" r:id="rId7"/>
    <p:sldId id="267" r:id="rId8"/>
    <p:sldId id="260" r:id="rId9"/>
    <p:sldId id="270" r:id="rId10"/>
    <p:sldId id="262" r:id="rId11"/>
    <p:sldId id="278" r:id="rId12"/>
    <p:sldId id="263" r:id="rId13"/>
    <p:sldId id="274" r:id="rId14"/>
    <p:sldId id="279" r:id="rId15"/>
    <p:sldId id="271" r:id="rId16"/>
    <p:sldId id="275"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07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81" autoAdjust="0"/>
  </p:normalViewPr>
  <p:slideViewPr>
    <p:cSldViewPr>
      <p:cViewPr>
        <p:scale>
          <a:sx n="54" d="100"/>
          <a:sy n="54" d="100"/>
        </p:scale>
        <p:origin x="-1530" y="-720"/>
      </p:cViewPr>
      <p:guideLst>
        <p:guide orient="horz" pos="2160"/>
        <p:guide pos="2880"/>
      </p:guideLst>
    </p:cSldViewPr>
  </p:slideViewPr>
  <p:notesTextViewPr>
    <p:cViewPr>
      <p:scale>
        <a:sx n="100" d="100"/>
        <a:sy n="100" d="100"/>
      </p:scale>
      <p:origin x="0" y="684"/>
    </p:cViewPr>
  </p:notesTextViewPr>
  <p:notesViewPr>
    <p:cSldViewPr>
      <p:cViewPr>
        <p:scale>
          <a:sx n="103" d="100"/>
          <a:sy n="103" d="100"/>
        </p:scale>
        <p:origin x="-1482" y="64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12B332-584C-4179-AEDD-C5E3A61A58C3}" type="datetimeFigureOut">
              <a:rPr lang="en-US" smtClean="0"/>
              <a:pPr/>
              <a:t>5/27/2014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243260-2EF1-46FB-8725-205602AFE98F}" type="slidenum">
              <a:rPr lang="en-US" smtClean="0"/>
              <a:pPr/>
              <a:t>‹#›</a:t>
            </a:fld>
            <a:endParaRPr lang="en-US"/>
          </a:p>
        </p:txBody>
      </p:sp>
    </p:spTree>
    <p:extLst>
      <p:ext uri="{BB962C8B-B14F-4D97-AF65-F5344CB8AC3E}">
        <p14:creationId xmlns:p14="http://schemas.microsoft.com/office/powerpoint/2010/main" xmlns="" val="86979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p14="http://schemas.microsoft.com/office/powerpoint/2010/main" xmlns=""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95600"/>
            <a:ext cx="5486400" cy="5562600"/>
          </a:xfrm>
        </p:spPr>
        <p:txBody>
          <a:bodyPr>
            <a:normAutofit/>
          </a:bodyPr>
          <a:lstStyle/>
          <a:p>
            <a:r>
              <a:rPr lang="en-GB" b="1" dirty="0"/>
              <a:t>Preventative Tips for Positive Mental Health</a:t>
            </a:r>
            <a:endParaRPr lang="en-US" dirty="0"/>
          </a:p>
          <a:p>
            <a:r>
              <a:rPr lang="en-GB" b="1" dirty="0"/>
              <a:t> </a:t>
            </a:r>
            <a:endParaRPr lang="en-US" dirty="0"/>
          </a:p>
          <a:p>
            <a:pPr marL="569913" lvl="0" indent="-225425">
              <a:spcAft>
                <a:spcPts val="1200"/>
              </a:spcAft>
              <a:buFont typeface="Arial" pitchFamily="34" charset="0"/>
              <a:buChar char="•"/>
            </a:pPr>
            <a:r>
              <a:rPr lang="en-GB" dirty="0"/>
              <a:t>making time to do the things we enjoy </a:t>
            </a:r>
            <a:endParaRPr lang="en-US" dirty="0"/>
          </a:p>
          <a:p>
            <a:pPr marL="569913" lvl="0" indent="-225425">
              <a:spcAft>
                <a:spcPts val="1200"/>
              </a:spcAft>
              <a:buFont typeface="Arial" pitchFamily="34" charset="0"/>
              <a:buChar char="•"/>
            </a:pPr>
            <a:r>
              <a:rPr lang="en-GB" dirty="0"/>
              <a:t>taking moderate physical exercise </a:t>
            </a:r>
            <a:endParaRPr lang="en-US" dirty="0"/>
          </a:p>
          <a:p>
            <a:pPr marL="569913" lvl="0" indent="-225425">
              <a:spcAft>
                <a:spcPts val="1200"/>
              </a:spcAft>
              <a:buFont typeface="Arial" pitchFamily="34" charset="0"/>
              <a:buChar char="•"/>
            </a:pPr>
            <a:r>
              <a:rPr lang="en-GB" dirty="0"/>
              <a:t>cutting down on coffee, alcohol, nicotine and other addictive substances </a:t>
            </a:r>
            <a:endParaRPr lang="en-US" dirty="0"/>
          </a:p>
          <a:p>
            <a:pPr marL="569913" lvl="0" indent="-225425">
              <a:spcAft>
                <a:spcPts val="1200"/>
              </a:spcAft>
              <a:buFont typeface="Arial" pitchFamily="34" charset="0"/>
              <a:buChar char="•"/>
            </a:pPr>
            <a:r>
              <a:rPr lang="en-GB" dirty="0"/>
              <a:t>remembering and celebrating the things we like about ourselves </a:t>
            </a:r>
            <a:endParaRPr lang="en-US" dirty="0"/>
          </a:p>
          <a:p>
            <a:pPr marL="569913" lvl="0" indent="-225425">
              <a:spcAft>
                <a:spcPts val="1200"/>
              </a:spcAft>
              <a:buFont typeface="Arial" pitchFamily="34" charset="0"/>
              <a:buChar char="•"/>
            </a:pPr>
            <a:r>
              <a:rPr lang="en-GB" dirty="0"/>
              <a:t>keeping things in perspective </a:t>
            </a:r>
            <a:endParaRPr lang="en-US" dirty="0"/>
          </a:p>
          <a:p>
            <a:endParaRPr lang="en-US" dirty="0"/>
          </a:p>
        </p:txBody>
      </p:sp>
      <p:sp>
        <p:nvSpPr>
          <p:cNvPr id="4" name="Slide Number Placeholder 3"/>
          <p:cNvSpPr>
            <a:spLocks noGrp="1"/>
          </p:cNvSpPr>
          <p:nvPr>
            <p:ph type="sldNum" sz="quarter" idx="10"/>
          </p:nvPr>
        </p:nvSpPr>
        <p:spPr/>
        <p:txBody>
          <a:bodyPr/>
          <a:lstStyle/>
          <a:p>
            <a:fld id="{29243260-2EF1-46FB-8725-205602AFE98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9913" lvl="0" indent="-225425">
              <a:spcAft>
                <a:spcPts val="1200"/>
              </a:spcAft>
              <a:buFont typeface="Arial" pitchFamily="34" charset="0"/>
              <a:buChar char="•"/>
            </a:pPr>
            <a:r>
              <a:rPr lang="en-GB" sz="1200" dirty="0" smtClean="0"/>
              <a:t>developing and sustaining friendships </a:t>
            </a:r>
            <a:endParaRPr lang="en-US" sz="1200" dirty="0" smtClean="0"/>
          </a:p>
          <a:p>
            <a:pPr marL="569913" lvl="0" indent="-225425">
              <a:spcAft>
                <a:spcPts val="1200"/>
              </a:spcAft>
              <a:buFont typeface="Arial" pitchFamily="34" charset="0"/>
              <a:buChar char="•"/>
            </a:pPr>
            <a:r>
              <a:rPr lang="en-GB" sz="1200" dirty="0" smtClean="0"/>
              <a:t>listening to and respecting other people, even if we disagree with them </a:t>
            </a:r>
            <a:endParaRPr lang="en-US" sz="1200" dirty="0" smtClean="0"/>
          </a:p>
          <a:p>
            <a:pPr marL="569913" lvl="0" indent="-225425">
              <a:spcAft>
                <a:spcPts val="1200"/>
              </a:spcAft>
              <a:buFont typeface="Arial" pitchFamily="34" charset="0"/>
              <a:buChar char="•"/>
            </a:pPr>
            <a:r>
              <a:rPr lang="en-GB" sz="1200" dirty="0" smtClean="0"/>
              <a:t>asking for help if we feel distressed or upset </a:t>
            </a:r>
            <a:endParaRPr lang="en-US" sz="1200" dirty="0" smtClean="0"/>
          </a:p>
          <a:p>
            <a:pPr marL="569913" lvl="0" indent="-225425">
              <a:spcAft>
                <a:spcPts val="1200"/>
              </a:spcAft>
              <a:buFont typeface="Arial" pitchFamily="34" charset="0"/>
              <a:buChar char="•"/>
            </a:pPr>
            <a:r>
              <a:rPr lang="en-GB" sz="1200" dirty="0" smtClean="0"/>
              <a:t>listening to other people who say they feel distressed or upset </a:t>
            </a:r>
            <a:endParaRPr lang="en-US" sz="1200" dirty="0" smtClean="0"/>
          </a:p>
          <a:p>
            <a:pPr marL="569913" lvl="0" indent="-225425">
              <a:spcAft>
                <a:spcPts val="1200"/>
              </a:spcAft>
              <a:buFont typeface="Arial" pitchFamily="34" charset="0"/>
              <a:buChar char="•"/>
            </a:pPr>
            <a:r>
              <a:rPr lang="en-GB" sz="1200" dirty="0" smtClean="0"/>
              <a:t>taking as much care of ourselves as we do the people we care for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9243260-2EF1-46FB-8725-205602AFE98F}" type="slidenum">
              <a:rPr lang="en-US" smtClean="0"/>
              <a:pPr/>
              <a:t>11</a:t>
            </a:fld>
            <a:endParaRPr lang="en-US"/>
          </a:p>
        </p:txBody>
      </p:sp>
    </p:spTree>
    <p:extLst>
      <p:ext uri="{BB962C8B-B14F-4D97-AF65-F5344CB8AC3E}">
        <p14:creationId xmlns:p14="http://schemas.microsoft.com/office/powerpoint/2010/main" xmlns="" val="3536554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657600" cy="2743200"/>
          </a:xfrm>
        </p:spPr>
      </p:sp>
      <p:sp>
        <p:nvSpPr>
          <p:cNvPr id="3" name="Notes Placeholder 2"/>
          <p:cNvSpPr>
            <a:spLocks noGrp="1"/>
          </p:cNvSpPr>
          <p:nvPr>
            <p:ph type="body" idx="1"/>
          </p:nvPr>
        </p:nvSpPr>
        <p:spPr>
          <a:xfrm>
            <a:off x="685800" y="3581400"/>
            <a:ext cx="5486400" cy="4876800"/>
          </a:xfrm>
        </p:spPr>
        <p:txBody>
          <a:bodyPr>
            <a:normAutofit/>
          </a:bodyPr>
          <a:lstStyle/>
          <a:p>
            <a:r>
              <a:rPr lang="en-GB" b="1" kern="1200" dirty="0" smtClean="0">
                <a:solidFill>
                  <a:schemeClr val="tx1"/>
                </a:solidFill>
              </a:rPr>
              <a:t>The Self-System </a:t>
            </a:r>
            <a:endParaRPr lang="en-US" kern="1200" dirty="0" smtClean="0">
              <a:solidFill>
                <a:schemeClr val="tx1"/>
              </a:solidFill>
            </a:endParaRPr>
          </a:p>
          <a:p>
            <a:r>
              <a:rPr lang="en-GB" b="1" kern="1200" dirty="0" smtClean="0">
                <a:solidFill>
                  <a:schemeClr val="tx1"/>
                </a:solidFill>
              </a:rPr>
              <a:t> </a:t>
            </a:r>
            <a:endParaRPr lang="en-US" kern="1200" dirty="0" smtClean="0">
              <a:solidFill>
                <a:schemeClr val="tx1"/>
              </a:solidFill>
            </a:endParaRPr>
          </a:p>
          <a:p>
            <a:r>
              <a:rPr lang="en-GB" kern="1200" dirty="0" smtClean="0">
                <a:solidFill>
                  <a:schemeClr val="tx1"/>
                </a:solidFill>
              </a:rPr>
              <a:t>It is imperative for mental health to appreciate who you are and be honest with yourself. What are you really like</a:t>
            </a:r>
            <a:r>
              <a:rPr lang="en-GB" kern="1200" smtClean="0">
                <a:solidFill>
                  <a:schemeClr val="tx1"/>
                </a:solidFill>
              </a:rPr>
              <a:t>? Are </a:t>
            </a:r>
            <a:r>
              <a:rPr lang="en-GB" kern="1200" dirty="0" smtClean="0">
                <a:solidFill>
                  <a:schemeClr val="tx1"/>
                </a:solidFill>
              </a:rPr>
              <a:t>you both beauty and beast or wonderful and terrible? What are your strengths and limitations? The self-system is words which refer to attributes of the way we think, view and the value we place on ourselves.</a:t>
            </a:r>
            <a:r>
              <a:rPr lang="en-GB" kern="1200" baseline="0" dirty="0" smtClean="0">
                <a:solidFill>
                  <a:schemeClr val="tx1"/>
                </a:solidFill>
              </a:rPr>
              <a:t> </a:t>
            </a:r>
            <a:r>
              <a:rPr lang="en-GB" kern="1200" dirty="0" smtClean="0">
                <a:solidFill>
                  <a:schemeClr val="tx1"/>
                </a:solidFill>
              </a:rPr>
              <a:t>These are:</a:t>
            </a:r>
          </a:p>
          <a:p>
            <a:endParaRPr lang="en-US" kern="1200" dirty="0" smtClean="0">
              <a:solidFill>
                <a:schemeClr val="tx1"/>
              </a:solidFill>
            </a:endParaRPr>
          </a:p>
          <a:p>
            <a:pPr marL="403225" indent="-177800">
              <a:buFont typeface="Arial" pitchFamily="34" charset="0"/>
              <a:buChar char="•"/>
            </a:pPr>
            <a:r>
              <a:rPr lang="en-GB" b="1" i="1" kern="1200" dirty="0" smtClean="0">
                <a:solidFill>
                  <a:schemeClr val="tx1"/>
                </a:solidFill>
              </a:rPr>
              <a:t>Self-image, self-concept, self-perception </a:t>
            </a:r>
            <a:r>
              <a:rPr lang="en-GB" i="1" kern="1200" dirty="0" smtClean="0">
                <a:solidFill>
                  <a:schemeClr val="tx1"/>
                </a:solidFill>
              </a:rPr>
              <a:t>- </a:t>
            </a:r>
            <a:r>
              <a:rPr lang="en-GB" kern="1200" dirty="0" smtClean="0">
                <a:solidFill>
                  <a:schemeClr val="tx1"/>
                </a:solidFill>
              </a:rPr>
              <a:t>all refer to the overall picture a person has of him or herself</a:t>
            </a:r>
            <a:endParaRPr lang="en-US" kern="1200" dirty="0" smtClean="0">
              <a:solidFill>
                <a:schemeClr val="tx1"/>
              </a:solidFill>
            </a:endParaRPr>
          </a:p>
          <a:p>
            <a:pPr marL="403225" indent="-177800">
              <a:buFont typeface="Arial" pitchFamily="34" charset="0"/>
              <a:buChar char="•"/>
            </a:pPr>
            <a:endParaRPr lang="en-GB" i="1" dirty="0"/>
          </a:p>
          <a:p>
            <a:pPr marL="403225" indent="-177800">
              <a:buFont typeface="Arial" pitchFamily="34" charset="0"/>
              <a:buChar char="•"/>
            </a:pPr>
            <a:r>
              <a:rPr lang="en-GB" b="1" i="1" kern="1200" dirty="0" smtClean="0">
                <a:solidFill>
                  <a:schemeClr val="tx1"/>
                </a:solidFill>
              </a:rPr>
              <a:t>Self-confidence, self-effi</a:t>
            </a:r>
            <a:r>
              <a:rPr lang="en-GB" i="1" kern="1200" dirty="0" smtClean="0">
                <a:solidFill>
                  <a:schemeClr val="tx1"/>
                </a:solidFill>
              </a:rPr>
              <a:t>cacy - </a:t>
            </a:r>
            <a:r>
              <a:rPr lang="en-GB" kern="1200" dirty="0" smtClean="0">
                <a:solidFill>
                  <a:schemeClr val="tx1"/>
                </a:solidFill>
              </a:rPr>
              <a:t>suggests one’s ability to perform </a:t>
            </a:r>
            <a:endParaRPr lang="en-US" kern="1200" dirty="0" smtClean="0">
              <a:solidFill>
                <a:schemeClr val="tx1"/>
              </a:solidFill>
            </a:endParaRPr>
          </a:p>
          <a:p>
            <a:pPr marL="403225" indent="-177800">
              <a:buFont typeface="Arial" pitchFamily="34" charset="0"/>
              <a:buChar char="•"/>
            </a:pPr>
            <a:endParaRPr lang="en-GB" i="1" kern="1200" dirty="0" smtClean="0">
              <a:solidFill>
                <a:schemeClr val="tx1"/>
              </a:solidFill>
            </a:endParaRPr>
          </a:p>
          <a:p>
            <a:pPr marL="403225" indent="-177800">
              <a:buFont typeface="Arial" pitchFamily="34" charset="0"/>
              <a:buChar char="•"/>
            </a:pPr>
            <a:r>
              <a:rPr lang="en-GB" b="1" i="1" kern="1200" dirty="0" smtClean="0">
                <a:solidFill>
                  <a:schemeClr val="tx1"/>
                </a:solidFill>
              </a:rPr>
              <a:t>Self-acceptance, self-worth, self-respect, self-esteem </a:t>
            </a:r>
            <a:r>
              <a:rPr lang="en-GB" i="1" kern="1200" dirty="0" smtClean="0">
                <a:solidFill>
                  <a:schemeClr val="tx1"/>
                </a:solidFill>
              </a:rPr>
              <a:t>- </a:t>
            </a:r>
            <a:r>
              <a:rPr lang="en-GB" kern="1200" dirty="0" smtClean="0">
                <a:solidFill>
                  <a:schemeClr val="tx1"/>
                </a:solidFill>
              </a:rPr>
              <a:t>they imply judgment, value and evaluation of oneself</a:t>
            </a:r>
            <a:endParaRPr lang="en-US" kern="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29243260-2EF1-46FB-8725-205602AFE98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86000" cy="1714500"/>
          </a:xfrm>
        </p:spPr>
      </p:sp>
      <p:sp>
        <p:nvSpPr>
          <p:cNvPr id="3" name="Notes Placeholder 2"/>
          <p:cNvSpPr>
            <a:spLocks noGrp="1"/>
          </p:cNvSpPr>
          <p:nvPr>
            <p:ph type="body" idx="1"/>
          </p:nvPr>
        </p:nvSpPr>
        <p:spPr>
          <a:xfrm>
            <a:off x="685800" y="2514600"/>
            <a:ext cx="5486400" cy="5943600"/>
          </a:xfrm>
        </p:spPr>
        <p:txBody>
          <a:bodyPr>
            <a:normAutofit/>
          </a:bodyPr>
          <a:lstStyle/>
          <a:p>
            <a:r>
              <a:rPr lang="en-GB" b="1" i="1" kern="1200" dirty="0" smtClean="0">
                <a:solidFill>
                  <a:schemeClr val="tx1"/>
                </a:solidFill>
              </a:rPr>
              <a:t>People with low self-esteem</a:t>
            </a:r>
            <a:endParaRPr lang="en-US" kern="1200" dirty="0" smtClean="0">
              <a:solidFill>
                <a:schemeClr val="tx1"/>
              </a:solidFill>
            </a:endParaRPr>
          </a:p>
          <a:p>
            <a:r>
              <a:rPr lang="en-GB" i="1" kern="1200" dirty="0" smtClean="0">
                <a:solidFill>
                  <a:schemeClr val="tx1"/>
                </a:solidFill>
              </a:rPr>
              <a:t> </a:t>
            </a:r>
            <a:endParaRPr lang="en-US" kern="1200" dirty="0" smtClean="0">
              <a:solidFill>
                <a:schemeClr val="tx1"/>
              </a:solidFill>
            </a:endParaRPr>
          </a:p>
          <a:p>
            <a:pPr marL="628650" indent="-165100">
              <a:buFont typeface="Arial" pitchFamily="34" charset="0"/>
              <a:buChar char="•"/>
            </a:pPr>
            <a:r>
              <a:rPr lang="en-GB" kern="1200" dirty="0" smtClean="0">
                <a:solidFill>
                  <a:schemeClr val="tx1"/>
                </a:solidFill>
              </a:rPr>
              <a:t>Expect people to be critical of them	</a:t>
            </a:r>
            <a:endParaRPr lang="en-US" kern="1200" dirty="0" smtClean="0">
              <a:solidFill>
                <a:schemeClr val="tx1"/>
              </a:solidFill>
            </a:endParaRPr>
          </a:p>
          <a:p>
            <a:pPr marL="628650" indent="-165100">
              <a:buFont typeface="Arial" pitchFamily="34" charset="0"/>
              <a:buChar char="•"/>
            </a:pPr>
            <a:r>
              <a:rPr lang="en-GB" kern="1200" dirty="0" smtClean="0">
                <a:solidFill>
                  <a:schemeClr val="tx1"/>
                </a:solidFill>
              </a:rPr>
              <a:t>Are passive or obstructive self-agents </a:t>
            </a:r>
            <a:endParaRPr lang="en-US" kern="1200" dirty="0" smtClean="0">
              <a:solidFill>
                <a:schemeClr val="tx1"/>
              </a:solidFill>
            </a:endParaRPr>
          </a:p>
          <a:p>
            <a:pPr marL="628650" indent="-165100">
              <a:buFont typeface="Arial" pitchFamily="34" charset="0"/>
              <a:buChar char="•"/>
            </a:pPr>
            <a:r>
              <a:rPr lang="en-GB" kern="1200" dirty="0" smtClean="0">
                <a:solidFill>
                  <a:schemeClr val="tx1"/>
                </a:solidFill>
              </a:rPr>
              <a:t>Have negative perceptions of their skills, appearance, sexuality and behaviours</a:t>
            </a:r>
            <a:endParaRPr lang="en-US" kern="1200" dirty="0" smtClean="0">
              <a:solidFill>
                <a:schemeClr val="tx1"/>
              </a:solidFill>
            </a:endParaRPr>
          </a:p>
          <a:p>
            <a:pPr marL="628650" indent="-165100">
              <a:buFont typeface="Arial" pitchFamily="34" charset="0"/>
              <a:buChar char="•"/>
            </a:pPr>
            <a:r>
              <a:rPr lang="en-GB" kern="1200" dirty="0" smtClean="0">
                <a:solidFill>
                  <a:schemeClr val="tx1"/>
                </a:solidFill>
              </a:rPr>
              <a:t>Perform less well when being watched </a:t>
            </a:r>
            <a:endParaRPr lang="en-US" kern="1200" dirty="0" smtClean="0">
              <a:solidFill>
                <a:schemeClr val="tx1"/>
              </a:solidFill>
            </a:endParaRPr>
          </a:p>
          <a:p>
            <a:endParaRPr lang="en-GB" b="1" i="1" dirty="0" smtClean="0"/>
          </a:p>
          <a:p>
            <a:r>
              <a:rPr lang="en-GB" b="1" i="1" dirty="0" smtClean="0"/>
              <a:t>People </a:t>
            </a:r>
            <a:r>
              <a:rPr lang="en-GB" b="1" i="1" dirty="0"/>
              <a:t>with high </a:t>
            </a:r>
            <a:r>
              <a:rPr lang="en-GB" b="1" i="1" dirty="0" smtClean="0"/>
              <a:t>self-esteem</a:t>
            </a:r>
            <a:endParaRPr lang="en-US" dirty="0"/>
          </a:p>
          <a:p>
            <a:r>
              <a:rPr lang="en-GB" dirty="0"/>
              <a:t> </a:t>
            </a:r>
            <a:endParaRPr lang="en-US" dirty="0"/>
          </a:p>
          <a:p>
            <a:pPr marL="628650" indent="-165100">
              <a:buFont typeface="Arial" pitchFamily="34" charset="0"/>
              <a:buChar char="•"/>
            </a:pPr>
            <a:r>
              <a:rPr lang="en-GB" dirty="0"/>
              <a:t>Are active self agents </a:t>
            </a:r>
            <a:endParaRPr lang="en-US" dirty="0"/>
          </a:p>
          <a:p>
            <a:pPr marL="628650" indent="-165100">
              <a:buFont typeface="Arial" pitchFamily="34" charset="0"/>
              <a:buChar char="•"/>
            </a:pPr>
            <a:r>
              <a:rPr lang="en-GB" dirty="0"/>
              <a:t>Have positive perception of their skills, appearance, sexuality and behaviours </a:t>
            </a:r>
            <a:endParaRPr lang="en-US" dirty="0"/>
          </a:p>
          <a:p>
            <a:pPr marL="628650" indent="-165100">
              <a:buFont typeface="Arial" pitchFamily="34" charset="0"/>
              <a:buChar char="•"/>
            </a:pPr>
            <a:r>
              <a:rPr lang="en-GB" dirty="0"/>
              <a:t>Perform equally well when being observed as when not watched </a:t>
            </a:r>
            <a:endParaRPr lang="en-US" dirty="0"/>
          </a:p>
          <a:p>
            <a:pPr marL="628650" indent="-165100">
              <a:buFont typeface="Arial" pitchFamily="34" charset="0"/>
              <a:buChar char="•"/>
            </a:pPr>
            <a:endParaRPr lang="en-US" kern="1200" dirty="0" smtClean="0">
              <a:solidFill>
                <a:schemeClr val="tx1"/>
              </a:solidFill>
            </a:endParaRPr>
          </a:p>
          <a:p>
            <a:r>
              <a:rPr lang="en-GB" sz="1050" b="1" i="1" kern="1200" dirty="0" smtClean="0">
                <a:solidFill>
                  <a:schemeClr val="tx1"/>
                </a:solidFill>
                <a:latin typeface="+mn-lt"/>
                <a:ea typeface="+mn-ea"/>
                <a:cs typeface="+mn-cs"/>
              </a:rPr>
              <a:t> </a:t>
            </a:r>
            <a:endParaRPr lang="en-US" sz="105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9243260-2EF1-46FB-8725-205602AFE98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smtClean="0">
                <a:solidFill>
                  <a:schemeClr val="tx1"/>
                </a:solidFill>
                <a:latin typeface="+mn-lt"/>
                <a:ea typeface="+mn-ea"/>
                <a:cs typeface="+mn-cs"/>
              </a:rPr>
              <a:t>People with low self esteem</a:t>
            </a:r>
          </a:p>
          <a:p>
            <a:endParaRPr lang="en-GB" sz="1200" kern="1200" dirty="0" smtClean="0">
              <a:solidFill>
                <a:schemeClr val="tx1"/>
              </a:solidFill>
              <a:latin typeface="+mn-lt"/>
              <a:ea typeface="+mn-ea"/>
              <a:cs typeface="+mn-cs"/>
            </a:endParaRPr>
          </a:p>
          <a:p>
            <a:pPr marL="628650" indent="-165100">
              <a:buFont typeface="Arial" pitchFamily="34" charset="0"/>
              <a:buChar char="•"/>
            </a:pPr>
            <a:r>
              <a:rPr lang="en-GB" sz="1200" kern="1200" dirty="0" smtClean="0">
                <a:solidFill>
                  <a:schemeClr val="tx1"/>
                </a:solidFill>
                <a:latin typeface="+mn-lt"/>
                <a:ea typeface="+mn-ea"/>
                <a:cs typeface="+mn-cs"/>
              </a:rPr>
              <a:t>Are defensive and passive in response to</a:t>
            </a:r>
            <a:r>
              <a:rPr lang="en-US"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criticism </a:t>
            </a:r>
            <a:endParaRPr lang="en-US" sz="1200" kern="1200" dirty="0" smtClean="0">
              <a:solidFill>
                <a:schemeClr val="tx1"/>
              </a:solidFill>
              <a:latin typeface="+mn-lt"/>
              <a:ea typeface="+mn-ea"/>
              <a:cs typeface="+mn-cs"/>
            </a:endParaRPr>
          </a:p>
          <a:p>
            <a:pPr marL="628650" indent="-165100">
              <a:buFont typeface="Arial" pitchFamily="34" charset="0"/>
              <a:buChar char="•"/>
            </a:pPr>
            <a:r>
              <a:rPr lang="en-GB" sz="1200" kern="1200" dirty="0" smtClean="0">
                <a:solidFill>
                  <a:schemeClr val="tx1"/>
                </a:solidFill>
                <a:latin typeface="+mn-lt"/>
                <a:ea typeface="+mn-ea"/>
                <a:cs typeface="+mn-cs"/>
              </a:rPr>
              <a:t>Have unrealistic expectations about their</a:t>
            </a:r>
            <a:r>
              <a:rPr lang="en-US"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performance </a:t>
            </a:r>
            <a:endParaRPr lang="en-US" sz="1200" kern="1200" dirty="0" smtClean="0">
              <a:solidFill>
                <a:schemeClr val="tx1"/>
              </a:solidFill>
              <a:latin typeface="+mn-lt"/>
              <a:ea typeface="+mn-ea"/>
              <a:cs typeface="+mn-cs"/>
            </a:endParaRPr>
          </a:p>
          <a:p>
            <a:pPr marL="628650" indent="-165100">
              <a:buFont typeface="Arial" pitchFamily="34" charset="0"/>
              <a:buChar char="•"/>
            </a:pPr>
            <a:r>
              <a:rPr lang="en-GB" sz="1200" kern="1200" dirty="0" smtClean="0">
                <a:solidFill>
                  <a:schemeClr val="tx1"/>
                </a:solidFill>
                <a:latin typeface="+mn-lt"/>
                <a:ea typeface="+mn-ea"/>
                <a:cs typeface="+mn-cs"/>
              </a:rPr>
              <a:t>Are dissatisfied with their lot in life </a:t>
            </a:r>
            <a:endParaRPr lang="en-US" sz="1200" kern="1200" dirty="0" smtClean="0">
              <a:solidFill>
                <a:schemeClr val="tx1"/>
              </a:solidFill>
              <a:latin typeface="+mn-lt"/>
              <a:ea typeface="+mn-ea"/>
              <a:cs typeface="+mn-cs"/>
            </a:endParaRPr>
          </a:p>
          <a:p>
            <a:pPr marL="628650" indent="-165100">
              <a:buFont typeface="Arial" pitchFamily="34" charset="0"/>
              <a:buChar char="•"/>
            </a:pPr>
            <a:r>
              <a:rPr lang="en-GB" sz="1200" kern="1200" dirty="0" smtClean="0">
                <a:solidFill>
                  <a:schemeClr val="tx1"/>
                </a:solidFill>
                <a:latin typeface="+mn-lt"/>
                <a:ea typeface="+mn-ea"/>
                <a:cs typeface="+mn-cs"/>
              </a:rPr>
              <a:t>Have a weak social support system </a:t>
            </a:r>
            <a:endParaRPr lang="en-US" sz="1200" kern="1200" dirty="0" smtClean="0">
              <a:solidFill>
                <a:schemeClr val="tx1"/>
              </a:solidFill>
              <a:latin typeface="+mn-lt"/>
              <a:ea typeface="+mn-ea"/>
              <a:cs typeface="+mn-cs"/>
            </a:endParaRPr>
          </a:p>
          <a:p>
            <a:pPr marL="628650" indent="-165100">
              <a:buFont typeface="Arial" pitchFamily="34" charset="0"/>
              <a:buChar char="•"/>
            </a:pPr>
            <a:r>
              <a:rPr lang="en-GB" sz="1200" kern="1200" dirty="0" smtClean="0">
                <a:solidFill>
                  <a:schemeClr val="tx1"/>
                </a:solidFill>
                <a:latin typeface="+mn-lt"/>
                <a:ea typeface="+mn-ea"/>
                <a:cs typeface="+mn-cs"/>
              </a:rPr>
              <a:t>Have difficulty accepting compliments </a:t>
            </a:r>
          </a:p>
          <a:p>
            <a:pPr marL="463550" indent="0">
              <a:buFont typeface="Arial" pitchFamily="34" charset="0"/>
              <a:buNone/>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1" dirty="0" smtClean="0"/>
              <a:t>People with high self esteem</a:t>
            </a:r>
            <a:endParaRPr lang="en-US" sz="1200" dirty="0" smtClean="0"/>
          </a:p>
          <a:p>
            <a:endParaRPr lang="en-US" dirty="0" smtClean="0"/>
          </a:p>
          <a:p>
            <a:pPr marL="628650" indent="-165100">
              <a:buFont typeface="Arial" pitchFamily="34" charset="0"/>
              <a:buChar char="•"/>
            </a:pPr>
            <a:r>
              <a:rPr lang="en-GB" sz="1200" dirty="0" smtClean="0"/>
              <a:t>Are non-defensive and assertive in response to</a:t>
            </a:r>
            <a:r>
              <a:rPr lang="en-US" sz="1200" dirty="0" smtClean="0"/>
              <a:t> </a:t>
            </a:r>
            <a:r>
              <a:rPr lang="en-GB" sz="1200" dirty="0" smtClean="0"/>
              <a:t>criticism </a:t>
            </a:r>
            <a:endParaRPr lang="en-US" sz="1200" dirty="0" smtClean="0"/>
          </a:p>
          <a:p>
            <a:pPr marL="628650" indent="-165100">
              <a:buFont typeface="Arial" pitchFamily="34" charset="0"/>
              <a:buChar char="•"/>
            </a:pPr>
            <a:r>
              <a:rPr lang="en-GB" sz="1200" dirty="0" smtClean="0"/>
              <a:t>Evaluate their performance realistically </a:t>
            </a:r>
            <a:endParaRPr lang="en-US" sz="1200" dirty="0" smtClean="0"/>
          </a:p>
          <a:p>
            <a:pPr marL="628650" indent="-165100">
              <a:buFont typeface="Arial" pitchFamily="34" charset="0"/>
              <a:buChar char="•"/>
            </a:pPr>
            <a:r>
              <a:rPr lang="en-GB" sz="1200" dirty="0" smtClean="0"/>
              <a:t>Express general satisfaction with life </a:t>
            </a:r>
            <a:endParaRPr lang="en-US" sz="1200" dirty="0" smtClean="0"/>
          </a:p>
          <a:p>
            <a:pPr marL="628650" indent="-165100">
              <a:buFont typeface="Arial" pitchFamily="34" charset="0"/>
              <a:buChar char="•"/>
            </a:pPr>
            <a:r>
              <a:rPr lang="en-GB" sz="1200" dirty="0" smtClean="0"/>
              <a:t>Have a strong social support network </a:t>
            </a:r>
            <a:endParaRPr lang="en-US" sz="1200" dirty="0" smtClean="0"/>
          </a:p>
          <a:p>
            <a:pPr marL="628650" indent="-165100">
              <a:buFont typeface="Arial" pitchFamily="34" charset="0"/>
              <a:buChar char="•"/>
            </a:pPr>
            <a:r>
              <a:rPr lang="en-GB" sz="1200" dirty="0" smtClean="0"/>
              <a:t>Can accept compliments easily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9243260-2EF1-46FB-8725-205602AFE98F}" type="slidenum">
              <a:rPr lang="en-US" smtClean="0"/>
              <a:pPr/>
              <a:t>14</a:t>
            </a:fld>
            <a:endParaRPr lang="en-US"/>
          </a:p>
        </p:txBody>
      </p:sp>
    </p:spTree>
    <p:extLst>
      <p:ext uri="{BB962C8B-B14F-4D97-AF65-F5344CB8AC3E}">
        <p14:creationId xmlns:p14="http://schemas.microsoft.com/office/powerpoint/2010/main" xmlns="" val="3922588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kern="1200" dirty="0" smtClean="0">
                <a:solidFill>
                  <a:schemeClr val="tx1"/>
                </a:solidFill>
              </a:rPr>
              <a:t>We can only get over of our problem of </a:t>
            </a:r>
            <a:r>
              <a:rPr lang="en-GB" kern="1200" smtClean="0">
                <a:solidFill>
                  <a:schemeClr val="tx1"/>
                </a:solidFill>
              </a:rPr>
              <a:t>lack of self-esteem </a:t>
            </a:r>
            <a:r>
              <a:rPr lang="en-GB" kern="1200" dirty="0" smtClean="0">
                <a:solidFill>
                  <a:schemeClr val="tx1"/>
                </a:solidFill>
              </a:rPr>
              <a:t>if we set out to care for both ourselves and others. </a:t>
            </a:r>
          </a:p>
          <a:p>
            <a:endParaRPr lang="en-GB" b="1" dirty="0"/>
          </a:p>
          <a:p>
            <a:r>
              <a:rPr lang="en-GB" b="1" kern="1200" dirty="0" smtClean="0">
                <a:solidFill>
                  <a:schemeClr val="tx1"/>
                </a:solidFill>
              </a:rPr>
              <a:t>The only proper mirror for seeing our true selves is God’s word.</a:t>
            </a:r>
            <a:endParaRPr lang="en-US" kern="1200" dirty="0" smtClean="0">
              <a:solidFill>
                <a:schemeClr val="tx1"/>
              </a:solidFill>
            </a:endParaRPr>
          </a:p>
          <a:p>
            <a:r>
              <a:rPr lang="en-GB" b="1" kern="1200" dirty="0" smtClean="0">
                <a:solidFill>
                  <a:schemeClr val="tx1"/>
                </a:solidFill>
              </a:rPr>
              <a:t> </a:t>
            </a:r>
            <a:endParaRPr lang="en-US" dirty="0"/>
          </a:p>
          <a:p>
            <a:r>
              <a:rPr lang="en-GB" b="1" kern="1200" dirty="0" smtClean="0">
                <a:solidFill>
                  <a:schemeClr val="tx1"/>
                </a:solidFill>
              </a:rPr>
              <a:t>Discover:</a:t>
            </a:r>
          </a:p>
          <a:p>
            <a:endParaRPr lang="en-GB" kern="1200" dirty="0" smtClean="0">
              <a:solidFill>
                <a:schemeClr val="tx1"/>
              </a:solidFill>
            </a:endParaRPr>
          </a:p>
          <a:p>
            <a:pPr marL="171450" indent="-171450">
              <a:buFont typeface="Arial"/>
              <a:buChar char="•"/>
            </a:pPr>
            <a:r>
              <a:rPr lang="en-GB" b="1" kern="1200" dirty="0" smtClean="0">
                <a:solidFill>
                  <a:schemeClr val="tx1"/>
                </a:solidFill>
              </a:rPr>
              <a:t>We are God’s art work: </a:t>
            </a:r>
            <a:r>
              <a:rPr lang="en-GB" kern="1200" dirty="0" smtClean="0">
                <a:solidFill>
                  <a:schemeClr val="tx1"/>
                </a:solidFill>
              </a:rPr>
              <a:t>So God created mankind in his own image,</a:t>
            </a:r>
            <a:r>
              <a:rPr lang="en-US" dirty="0"/>
              <a:t> </a:t>
            </a:r>
            <a:r>
              <a:rPr lang="en-GB" kern="1200" dirty="0" smtClean="0">
                <a:solidFill>
                  <a:schemeClr val="tx1"/>
                </a:solidFill>
              </a:rPr>
              <a:t>in the image of God he created them;</a:t>
            </a:r>
            <a:r>
              <a:rPr lang="en-US" dirty="0"/>
              <a:t> </a:t>
            </a:r>
            <a:r>
              <a:rPr lang="en-GB" kern="1200" dirty="0" smtClean="0">
                <a:solidFill>
                  <a:schemeClr val="tx1"/>
                </a:solidFill>
              </a:rPr>
              <a:t>male and female he created them.</a:t>
            </a:r>
            <a:r>
              <a:rPr lang="en-US" dirty="0"/>
              <a:t> </a:t>
            </a:r>
            <a:r>
              <a:rPr lang="en-GB" kern="1200" dirty="0" smtClean="0">
                <a:solidFill>
                  <a:schemeClr val="tx1"/>
                </a:solidFill>
              </a:rPr>
              <a:t>Genesis 1:27 (NIV)</a:t>
            </a:r>
            <a:endParaRPr lang="en-US" dirty="0"/>
          </a:p>
          <a:p>
            <a:endParaRPr lang="en-US" b="1" kern="1200" dirty="0" smtClean="0">
              <a:solidFill>
                <a:schemeClr val="tx1"/>
              </a:solidFill>
            </a:endParaRPr>
          </a:p>
          <a:p>
            <a:pPr marL="171450" indent="-171450">
              <a:buFont typeface="Arial"/>
              <a:buChar char="•"/>
            </a:pPr>
            <a:r>
              <a:rPr lang="en-GB" b="1" kern="1200" dirty="0" smtClean="0">
                <a:solidFill>
                  <a:schemeClr val="tx1"/>
                </a:solidFill>
              </a:rPr>
              <a:t>What God intends to become: For we are God’s handiwork, created in Christ Jesus to do good works, which God prepared in advance for us to do.</a:t>
            </a:r>
            <a:r>
              <a:rPr lang="en-US" b="1" kern="1200" baseline="0" dirty="0" smtClean="0">
                <a:solidFill>
                  <a:schemeClr val="tx1"/>
                </a:solidFill>
              </a:rPr>
              <a:t> </a:t>
            </a:r>
            <a:r>
              <a:rPr lang="en-GB" b="1" kern="1200" dirty="0" smtClean="0">
                <a:solidFill>
                  <a:schemeClr val="tx1"/>
                </a:solidFill>
              </a:rPr>
              <a:t>Ephesians 2:10  (NIV)</a:t>
            </a:r>
            <a:endParaRPr lang="en-US" b="1" dirty="0"/>
          </a:p>
          <a:p>
            <a:endParaRPr lang="en-US" b="1" kern="1200" dirty="0" smtClean="0">
              <a:solidFill>
                <a:schemeClr val="tx1"/>
              </a:solidFill>
            </a:endParaRPr>
          </a:p>
          <a:p>
            <a:pPr marL="171450" indent="-171450">
              <a:buFont typeface="Arial"/>
              <a:buChar char="•"/>
            </a:pPr>
            <a:r>
              <a:rPr lang="en-GB" b="1" kern="1200" dirty="0" smtClean="0">
                <a:solidFill>
                  <a:schemeClr val="tx1"/>
                </a:solidFill>
              </a:rPr>
              <a:t>Love and accepted unconditionally: </a:t>
            </a:r>
            <a:r>
              <a:rPr lang="en-GB" kern="1200" dirty="0" smtClean="0">
                <a:solidFill>
                  <a:schemeClr val="tx1"/>
                </a:solidFill>
              </a:rPr>
              <a:t>Therefore, there is now no condemnation for those who are in Christ Jesus.</a:t>
            </a:r>
            <a:r>
              <a:rPr lang="en-GB" kern="1200" baseline="0" dirty="0" smtClean="0">
                <a:solidFill>
                  <a:schemeClr val="tx1"/>
                </a:solidFill>
              </a:rPr>
              <a:t> </a:t>
            </a:r>
            <a:r>
              <a:rPr lang="en-GB" kern="1200" dirty="0" smtClean="0">
                <a:solidFill>
                  <a:schemeClr val="tx1"/>
                </a:solidFill>
              </a:rPr>
              <a:t>Romans 8:1 (NIV)</a:t>
            </a:r>
            <a:endParaRPr lang="en-US" kern="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29243260-2EF1-46FB-8725-205602AFE98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95600"/>
            <a:ext cx="5486400" cy="5562600"/>
          </a:xfrm>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Palatino"/>
                <a:cs typeface="Palatino"/>
              </a:rPr>
              <a:t>Prayer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latin typeface="Palatino"/>
              <a:cs typeface="Palatin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Palatino"/>
                <a:cs typeface="Palatino"/>
              </a:rPr>
              <a:t>“Dear friend, I pray that you may enjoy good health and that all may go well with you, even as your soul is getting along well.” 3 John 1:2</a:t>
            </a:r>
          </a:p>
          <a:p>
            <a:endParaRPr lang="en-US" b="1" kern="1200" dirty="0">
              <a:solidFill>
                <a:schemeClr val="tx1"/>
              </a:solidFill>
            </a:endParaRPr>
          </a:p>
        </p:txBody>
      </p:sp>
      <p:sp>
        <p:nvSpPr>
          <p:cNvPr id="4" name="Slide Number Placeholder 3"/>
          <p:cNvSpPr>
            <a:spLocks noGrp="1"/>
          </p:cNvSpPr>
          <p:nvPr>
            <p:ph type="sldNum" sz="quarter" idx="10"/>
          </p:nvPr>
        </p:nvSpPr>
        <p:spPr/>
        <p:txBody>
          <a:bodyPr/>
          <a:lstStyle/>
          <a:p>
            <a:fld id="{29243260-2EF1-46FB-8725-205602AFE98F}"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1295400"/>
            <a:ext cx="3048000" cy="2286000"/>
          </a:xfrm>
        </p:spPr>
      </p:sp>
      <p:sp>
        <p:nvSpPr>
          <p:cNvPr id="4" name="Slide Number Placeholder 3"/>
          <p:cNvSpPr>
            <a:spLocks noGrp="1"/>
          </p:cNvSpPr>
          <p:nvPr>
            <p:ph type="sldNum" sz="quarter" idx="10"/>
          </p:nvPr>
        </p:nvSpPr>
        <p:spPr/>
        <p:txBody>
          <a:bodyPr/>
          <a:lstStyle/>
          <a:p>
            <a:fld id="{29243260-2EF1-46FB-8725-205602AFE98F}" type="slidenum">
              <a:rPr lang="en-US" smtClean="0"/>
              <a:pPr/>
              <a:t>2</a:t>
            </a:fld>
            <a:endParaRPr lang="en-US"/>
          </a:p>
        </p:txBody>
      </p:sp>
      <p:sp>
        <p:nvSpPr>
          <p:cNvPr id="5" name="Notes Placeholder 4"/>
          <p:cNvSpPr>
            <a:spLocks noGrp="1"/>
          </p:cNvSpPr>
          <p:nvPr>
            <p:ph type="body" sz="quarter" idx="11"/>
          </p:nvPr>
        </p:nvSpPr>
        <p:spPr/>
        <p:txBody>
          <a:bodyPr/>
          <a:lstStyle/>
          <a:p>
            <a:pPr>
              <a:lnSpc>
                <a:spcPct val="110000"/>
              </a:lnSpc>
            </a:pPr>
            <a:r>
              <a:rPr lang="en-US" dirty="0" smtClean="0"/>
              <a:t>This </a:t>
            </a:r>
            <a:r>
              <a:rPr lang="en-US" dirty="0"/>
              <a:t>unit will identify the components of health, attempt to define mental health, identify the determinants of mental health and then consider some of the mental health conditions which can promote mental </a:t>
            </a:r>
            <a:r>
              <a:rPr lang="en-US" dirty="0" smtClean="0"/>
              <a:t>health </a:t>
            </a:r>
            <a:r>
              <a:rPr lang="en-US" dirty="0"/>
              <a:t>wellbeing, including the self system. </a:t>
            </a:r>
          </a:p>
          <a:p>
            <a:pPr fontAlgn="ctr"/>
            <a:r>
              <a:rPr lang="en-US" dirty="0"/>
              <a:t> </a:t>
            </a:r>
          </a:p>
          <a:p>
            <a:pPr fontAlgn="ctr"/>
            <a:r>
              <a:rPr lang="en-US" dirty="0"/>
              <a:t>“I wish above all that thou prosper and be in health even as thy soul </a:t>
            </a:r>
            <a:r>
              <a:rPr lang="en-US" dirty="0" err="1"/>
              <a:t>prospereth</a:t>
            </a:r>
            <a:r>
              <a:rPr lang="en-US" dirty="0"/>
              <a:t>.” (3 John 1) is God’s ideal for mankind. However, in our </a:t>
            </a:r>
            <a:r>
              <a:rPr lang="en-US" dirty="0" smtClean="0"/>
              <a:t>sin polluted </a:t>
            </a:r>
            <a:r>
              <a:rPr lang="en-US" dirty="0"/>
              <a:t>environment, disease is inevitable. We are aware that degeneration can be swift and rapid. So how can one prosper and be in health? Let us first consider the question “What is health?”</a:t>
            </a:r>
          </a:p>
          <a:p>
            <a:pPr fontAlgn="ctr"/>
            <a:r>
              <a:rPr lang="en-US" dirty="0"/>
              <a:t> </a:t>
            </a:r>
          </a:p>
          <a:p>
            <a:pPr fontAlgn="ctr"/>
            <a:r>
              <a:rPr lang="en-US" dirty="0"/>
              <a:t>It is important to note that health is </a:t>
            </a:r>
            <a:r>
              <a:rPr lang="en-US" dirty="0" err="1" smtClean="0"/>
              <a:t>wholistic</a:t>
            </a:r>
            <a:r>
              <a:rPr lang="en-US" dirty="0" smtClean="0"/>
              <a:t> </a:t>
            </a:r>
            <a:r>
              <a:rPr lang="en-US" dirty="0"/>
              <a:t>and consists of many components. These are physical, emotional, spiritual, mental, sexual, environmental, and societal. These strands are closely related and deeply interconnected. Therefore ill health in one facet can have repercussions in another aspect of one’s health.</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609600"/>
            <a:ext cx="2336800" cy="1752600"/>
          </a:xfrm>
        </p:spPr>
      </p:sp>
      <p:sp>
        <p:nvSpPr>
          <p:cNvPr id="4" name="Slide Number Placeholder 3"/>
          <p:cNvSpPr>
            <a:spLocks noGrp="1"/>
          </p:cNvSpPr>
          <p:nvPr>
            <p:ph type="sldNum" sz="quarter" idx="10"/>
          </p:nvPr>
        </p:nvSpPr>
        <p:spPr/>
        <p:txBody>
          <a:bodyPr/>
          <a:lstStyle/>
          <a:p>
            <a:fld id="{29243260-2EF1-46FB-8725-205602AFE98F}" type="slidenum">
              <a:rPr lang="en-US" smtClean="0"/>
              <a:pPr/>
              <a:t>3</a:t>
            </a:fld>
            <a:endParaRPr lang="en-US"/>
          </a:p>
        </p:txBody>
      </p:sp>
      <p:sp>
        <p:nvSpPr>
          <p:cNvPr id="5" name="Notes Placeholder 2"/>
          <p:cNvSpPr>
            <a:spLocks noGrp="1"/>
          </p:cNvSpPr>
          <p:nvPr>
            <p:ph type="body" idx="1"/>
          </p:nvPr>
        </p:nvSpPr>
        <p:spPr>
          <a:xfrm>
            <a:off x="685800" y="2514600"/>
            <a:ext cx="5486400" cy="5943600"/>
          </a:xfrm>
        </p:spPr>
        <p:txBody>
          <a:bodyPr>
            <a:normAutofit fontScale="92500"/>
          </a:bodyPr>
          <a:lstStyle/>
          <a:p>
            <a:r>
              <a:rPr lang="en-GB" sz="1200" b="1" kern="1200" dirty="0" smtClean="0">
                <a:solidFill>
                  <a:schemeClr val="tx1"/>
                </a:solidFill>
                <a:latin typeface="+mn-lt"/>
                <a:ea typeface="+mn-ea"/>
                <a:cs typeface="+mn-cs"/>
              </a:rPr>
              <a:t>Mental Health Defined</a:t>
            </a:r>
            <a:endParaRPr lang="en-US"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Mental health is NOT mental illness!  </a:t>
            </a:r>
            <a:r>
              <a:rPr lang="en-GB" sz="1200" kern="1200" dirty="0" smtClean="0">
                <a:solidFill>
                  <a:schemeClr val="tx1"/>
                </a:solidFill>
                <a:latin typeface="+mn-lt"/>
                <a:ea typeface="+mn-ea"/>
                <a:cs typeface="+mn-cs"/>
              </a:rPr>
              <a:t>Mental health is not an absence of a mental disorder! When one considers the term ‘mental’ it often has a negative connotation.  We frequently hear the phrase “You are mental!” but we are all mental beings with mental needs.  Therefore, what is mental health?</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Mental health is not easy to define because values differ across cultures as well as among subgroups (and indeed individuals) within a culture.  Therefore, what it means to be mentally healthy is subject to many different interpretations which are rooted in value judgments that may vary across cultures. </a:t>
            </a:r>
            <a:endParaRPr lang="en-US"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403225" lvl="0" indent="-177800">
              <a:buFont typeface="Arial" pitchFamily="34" charset="0"/>
              <a:buChar char="•"/>
            </a:pPr>
            <a:r>
              <a:rPr lang="en-GB" sz="1200" kern="1200" dirty="0" smtClean="0">
                <a:solidFill>
                  <a:schemeClr val="tx1"/>
                </a:solidFill>
                <a:latin typeface="+mn-lt"/>
                <a:ea typeface="+mn-ea"/>
                <a:cs typeface="+mn-cs"/>
              </a:rPr>
              <a:t>Mental health is a concept that refers to a human individual's emotional and psychological well-being.  It is the balance between all aspects of life - social, physical, spiritual and emotional.  It impacts on how we manage our surroundings, make choices in our lives - and is an integral part of our overall health.</a:t>
            </a:r>
            <a:endParaRPr lang="en-US" sz="1200" kern="1200" dirty="0" smtClean="0">
              <a:solidFill>
                <a:schemeClr val="tx1"/>
              </a:solidFill>
              <a:latin typeface="+mn-lt"/>
              <a:ea typeface="+mn-ea"/>
              <a:cs typeface="+mn-cs"/>
            </a:endParaRPr>
          </a:p>
          <a:p>
            <a:pPr marL="403225" indent="-177800"/>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403225" lvl="0" indent="-177800">
              <a:buFont typeface="Arial" pitchFamily="34" charset="0"/>
              <a:buChar char="•"/>
            </a:pPr>
            <a:r>
              <a:rPr lang="en-GB" sz="1200" kern="1200" dirty="0" smtClean="0">
                <a:solidFill>
                  <a:schemeClr val="tx1"/>
                </a:solidFill>
                <a:latin typeface="+mn-lt"/>
                <a:ea typeface="+mn-ea"/>
                <a:cs typeface="+mn-cs"/>
              </a:rPr>
              <a:t>Webster’s dictionary defines mental health as "A state of emotional and psychological well-being in which an individual is able to use his or her cognitive and emotional capabilities, function in society, and meet the ordinary demands of everyday life."</a:t>
            </a:r>
            <a:endParaRPr lang="en-US" sz="1200" kern="1200" dirty="0" smtClean="0">
              <a:solidFill>
                <a:schemeClr val="tx1"/>
              </a:solidFill>
              <a:latin typeface="+mn-lt"/>
              <a:ea typeface="+mn-ea"/>
              <a:cs typeface="+mn-cs"/>
            </a:endParaRPr>
          </a:p>
          <a:p>
            <a:pPr marL="403225" indent="-177800"/>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403225" lvl="0" indent="-177800">
              <a:buFont typeface="Arial" pitchFamily="34" charset="0"/>
              <a:buChar char="•"/>
            </a:pPr>
            <a:r>
              <a:rPr lang="en-GB" sz="1200" kern="1200" dirty="0" smtClean="0">
                <a:solidFill>
                  <a:schemeClr val="tx1"/>
                </a:solidFill>
                <a:latin typeface="+mn-lt"/>
                <a:ea typeface="+mn-ea"/>
                <a:cs typeface="+mn-cs"/>
              </a:rPr>
              <a:t>Mental health is a state of well-being in which the individual realises his or her own abilities, can cope with the normal stresses of life, can work productively and fruitfully and is able to make a contribution to his or her community. </a:t>
            </a:r>
            <a:endParaRPr lang="en-US" sz="1200" kern="1200" dirty="0" smtClean="0">
              <a:solidFill>
                <a:schemeClr val="tx1"/>
              </a:solidFill>
              <a:latin typeface="+mn-lt"/>
              <a:ea typeface="+mn-ea"/>
              <a:cs typeface="+mn-cs"/>
            </a:endParaRPr>
          </a:p>
          <a:p>
            <a:pPr marL="403225" indent="-177800"/>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403225" lvl="0" indent="-177800">
              <a:buFont typeface="Arial" pitchFamily="34" charset="0"/>
              <a:buChar char="•"/>
            </a:pPr>
            <a:r>
              <a:rPr lang="en-GB" sz="1200" kern="1200" dirty="0" smtClean="0">
                <a:solidFill>
                  <a:schemeClr val="tx1"/>
                </a:solidFill>
                <a:latin typeface="+mn-lt"/>
                <a:ea typeface="+mn-ea"/>
                <a:cs typeface="+mn-cs"/>
              </a:rPr>
              <a:t>Mental health is the successful performance of mental function, resulting in productive activities, fulfilling relationships with other people and the ability to adapt to change and cope with adversity from early childhood until late life.  Mental health is the springboard of thinking and communications skills, learning, emotional growth, resilience and self-esteem.</a:t>
            </a:r>
            <a:endParaRPr lang="en-US" sz="1200" kern="1200" dirty="0" smtClean="0">
              <a:solidFill>
                <a:schemeClr val="tx1"/>
              </a:solidFill>
              <a:latin typeface="+mn-lt"/>
              <a:ea typeface="+mn-ea"/>
              <a:cs typeface="+mn-cs"/>
            </a:endParaRPr>
          </a:p>
          <a:p>
            <a:pPr marL="403225" indent="-177800"/>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403225" lvl="0" indent="-177800">
              <a:buFont typeface="Arial" pitchFamily="34" charset="0"/>
              <a:buChar char="•"/>
            </a:pPr>
            <a:r>
              <a:rPr lang="en-GB" sz="1200" kern="1200" dirty="0" smtClean="0">
                <a:solidFill>
                  <a:schemeClr val="tx1"/>
                </a:solidFill>
                <a:latin typeface="+mn-lt"/>
                <a:ea typeface="+mn-ea"/>
                <a:cs typeface="+mn-cs"/>
              </a:rPr>
              <a:t>Mental health is the emotional and spiritual resilience which enables enjoyment of life and the ability to survive pain, disappointment and sadness; and as a positive sense of wellbeing and an underlying belief in our own and other’s dignity and worth. </a:t>
            </a:r>
            <a:endParaRPr lang="en-US" sz="1200" kern="1200" dirty="0" smtClean="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xmlns="" val="4091236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4572000" cy="3429000"/>
          </a:xfrm>
        </p:spPr>
      </p:sp>
      <p:sp>
        <p:nvSpPr>
          <p:cNvPr id="3" name="Notes Placeholder 2"/>
          <p:cNvSpPr>
            <a:spLocks noGrp="1"/>
          </p:cNvSpPr>
          <p:nvPr>
            <p:ph type="body" idx="1"/>
          </p:nvPr>
        </p:nvSpPr>
        <p:spPr>
          <a:xfrm>
            <a:off x="685800" y="3962400"/>
            <a:ext cx="5486400" cy="4495800"/>
          </a:xfrm>
        </p:spPr>
        <p:txBody>
          <a:bodyPr>
            <a:normAutofit/>
          </a:bodyPr>
          <a:lstStyle/>
          <a:p>
            <a:r>
              <a:rPr lang="en-GB" kern="1200" dirty="0" smtClean="0">
                <a:solidFill>
                  <a:schemeClr val="tx1"/>
                </a:solidFill>
              </a:rPr>
              <a:t>However mental health can be described in a variety of different but complementary ways.  The terminology includes:</a:t>
            </a:r>
            <a:endParaRPr lang="en-US" kern="1200" dirty="0" smtClean="0">
              <a:solidFill>
                <a:schemeClr val="tx1"/>
              </a:solidFill>
            </a:endParaRPr>
          </a:p>
          <a:p>
            <a:r>
              <a:rPr lang="en-GB" kern="1200" dirty="0" smtClean="0">
                <a:solidFill>
                  <a:schemeClr val="tx1"/>
                </a:solidFill>
              </a:rPr>
              <a:t> </a:t>
            </a:r>
            <a:endParaRPr lang="en-US" kern="1200" dirty="0" smtClean="0">
              <a:solidFill>
                <a:schemeClr val="tx1"/>
              </a:solidFill>
            </a:endParaRPr>
          </a:p>
          <a:p>
            <a:pPr marL="403225" lvl="0" indent="-177800">
              <a:buFont typeface="Arial" pitchFamily="34" charset="0"/>
              <a:buChar char="•"/>
            </a:pPr>
            <a:r>
              <a:rPr lang="en-GB" kern="1200" dirty="0" smtClean="0">
                <a:solidFill>
                  <a:schemeClr val="tx1"/>
                </a:solidFill>
              </a:rPr>
              <a:t>Psychological wellbeing</a:t>
            </a:r>
            <a:endParaRPr lang="en-US" kern="1200" dirty="0" smtClean="0">
              <a:solidFill>
                <a:schemeClr val="tx1"/>
              </a:solidFill>
            </a:endParaRPr>
          </a:p>
          <a:p>
            <a:pPr marL="403225" lvl="0" indent="-177800">
              <a:buFont typeface="Arial" pitchFamily="34" charset="0"/>
              <a:buChar char="•"/>
            </a:pPr>
            <a:r>
              <a:rPr lang="en-GB" kern="1200" dirty="0" smtClean="0">
                <a:solidFill>
                  <a:schemeClr val="tx1"/>
                </a:solidFill>
              </a:rPr>
              <a:t>Psychosocial health</a:t>
            </a:r>
            <a:endParaRPr lang="en-US" kern="1200" dirty="0" smtClean="0">
              <a:solidFill>
                <a:schemeClr val="tx1"/>
              </a:solidFill>
            </a:endParaRPr>
          </a:p>
          <a:p>
            <a:pPr marL="403225" lvl="0" indent="-177800">
              <a:buFont typeface="Arial" pitchFamily="34" charset="0"/>
              <a:buChar char="•"/>
            </a:pPr>
            <a:r>
              <a:rPr lang="en-GB" kern="1200" dirty="0" smtClean="0">
                <a:solidFill>
                  <a:schemeClr val="tx1"/>
                </a:solidFill>
              </a:rPr>
              <a:t>Psychosocial wellbeing</a:t>
            </a:r>
            <a:endParaRPr lang="en-US" kern="1200" dirty="0" smtClean="0">
              <a:solidFill>
                <a:schemeClr val="tx1"/>
              </a:solidFill>
            </a:endParaRPr>
          </a:p>
          <a:p>
            <a:pPr marL="403225" lvl="0" indent="-177800">
              <a:buFont typeface="Arial" pitchFamily="34" charset="0"/>
              <a:buChar char="•"/>
            </a:pPr>
            <a:r>
              <a:rPr lang="en-GB" kern="1200" dirty="0" smtClean="0">
                <a:solidFill>
                  <a:schemeClr val="tx1"/>
                </a:solidFill>
              </a:rPr>
              <a:t>Wellness</a:t>
            </a:r>
            <a:endParaRPr lang="en-US" kern="1200" dirty="0" smtClean="0">
              <a:solidFill>
                <a:schemeClr val="tx1"/>
              </a:solidFill>
            </a:endParaRPr>
          </a:p>
          <a:p>
            <a:pPr marL="403225" lvl="0" indent="-177800">
              <a:buFont typeface="Arial" pitchFamily="34" charset="0"/>
              <a:buChar char="•"/>
            </a:pPr>
            <a:r>
              <a:rPr lang="en-GB" kern="1200" dirty="0" smtClean="0">
                <a:solidFill>
                  <a:schemeClr val="tx1"/>
                </a:solidFill>
              </a:rPr>
              <a:t>Wellbeing</a:t>
            </a:r>
            <a:endParaRPr lang="en-US" kern="1200" dirty="0" smtClean="0">
              <a:solidFill>
                <a:schemeClr val="tx1"/>
              </a:solidFill>
            </a:endParaRPr>
          </a:p>
          <a:p>
            <a:pPr marL="403225" lvl="0" indent="-177800">
              <a:buFont typeface="Arial" pitchFamily="34" charset="0"/>
              <a:buChar char="•"/>
            </a:pPr>
            <a:r>
              <a:rPr lang="en-GB" kern="1200" dirty="0" smtClean="0">
                <a:solidFill>
                  <a:schemeClr val="tx1"/>
                </a:solidFill>
              </a:rPr>
              <a:t>Positive mental health</a:t>
            </a:r>
            <a:endParaRPr lang="en-US" kern="1200" dirty="0" smtClean="0">
              <a:solidFill>
                <a:schemeClr val="tx1"/>
              </a:solidFill>
            </a:endParaRPr>
          </a:p>
          <a:p>
            <a:pPr marL="403225" lvl="0" indent="-177800">
              <a:buFont typeface="Arial" pitchFamily="34" charset="0"/>
              <a:buChar char="•"/>
            </a:pPr>
            <a:r>
              <a:rPr lang="en-GB" kern="1200" dirty="0" smtClean="0">
                <a:solidFill>
                  <a:schemeClr val="tx1"/>
                </a:solidFill>
              </a:rPr>
              <a:t>Emotional health</a:t>
            </a:r>
            <a:endParaRPr lang="en-US" kern="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29243260-2EF1-46FB-8725-205602AFE98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286000" cy="1714500"/>
          </a:xfrm>
        </p:spPr>
      </p:sp>
      <p:sp>
        <p:nvSpPr>
          <p:cNvPr id="3" name="Notes Placeholder 2"/>
          <p:cNvSpPr>
            <a:spLocks noGrp="1"/>
          </p:cNvSpPr>
          <p:nvPr>
            <p:ph type="body" idx="1"/>
          </p:nvPr>
        </p:nvSpPr>
        <p:spPr>
          <a:xfrm>
            <a:off x="685800" y="2667000"/>
            <a:ext cx="5486400" cy="5791200"/>
          </a:xfrm>
        </p:spPr>
        <p:txBody>
          <a:bodyPr>
            <a:normAutofit/>
          </a:bodyPr>
          <a:lstStyle/>
          <a:p>
            <a:r>
              <a:rPr lang="en-GB" b="1" dirty="0"/>
              <a:t>The Determinants of Mental Health Promotion</a:t>
            </a:r>
            <a:endParaRPr lang="en-US" dirty="0"/>
          </a:p>
          <a:p>
            <a:r>
              <a:rPr lang="en-GB" b="1" dirty="0"/>
              <a:t> </a:t>
            </a:r>
            <a:endParaRPr lang="en-US" dirty="0"/>
          </a:p>
          <a:p>
            <a:r>
              <a:rPr lang="en-GB" dirty="0"/>
              <a:t>According to MacDonald and O’Hara (1998) model there are 10 elements of mental health. These determinants range from individual to environmental factors and which pairs protective and risk factors to inform and design appropriate interventions.  The determinants are:</a:t>
            </a:r>
            <a:endParaRPr lang="en-US" dirty="0"/>
          </a:p>
          <a:p>
            <a:r>
              <a:rPr lang="en-GB" dirty="0"/>
              <a:t> </a:t>
            </a:r>
            <a:endParaRPr lang="en-US" dirty="0"/>
          </a:p>
          <a:p>
            <a:r>
              <a:rPr lang="en-GB" b="1" i="1" dirty="0"/>
              <a:t>Protective </a:t>
            </a:r>
            <a:r>
              <a:rPr lang="en-GB" b="1" i="1" dirty="0" smtClean="0"/>
              <a:t>factors </a:t>
            </a:r>
            <a:endParaRPr lang="en-US" dirty="0"/>
          </a:p>
          <a:p>
            <a:pPr marL="630238" indent="-285750">
              <a:buFont typeface="Arial"/>
              <a:buChar char="•"/>
            </a:pPr>
            <a:r>
              <a:rPr lang="en-GB" dirty="0" smtClean="0"/>
              <a:t>[include</a:t>
            </a:r>
            <a:r>
              <a:rPr lang="en-GB" dirty="0"/>
              <a:t>] </a:t>
            </a:r>
            <a:r>
              <a:rPr lang="en-US" dirty="0"/>
              <a:t>Environmental quality [and] Self esteem [and] Emotional processing [and] Self management [and] Social Skills participation</a:t>
            </a:r>
          </a:p>
          <a:p>
            <a:r>
              <a:rPr lang="en-GB" b="1" i="1" dirty="0"/>
              <a:t> </a:t>
            </a:r>
            <a:r>
              <a:rPr lang="en-GB" dirty="0"/>
              <a:t> </a:t>
            </a:r>
            <a:endParaRPr lang="en-US" dirty="0"/>
          </a:p>
          <a:p>
            <a:r>
              <a:rPr lang="en-GB" b="1" i="1" dirty="0"/>
              <a:t>Risk factors</a:t>
            </a:r>
            <a:r>
              <a:rPr lang="en-GB" dirty="0"/>
              <a:t> </a:t>
            </a:r>
            <a:endParaRPr lang="en-US" dirty="0"/>
          </a:p>
          <a:p>
            <a:pPr marL="630238" indent="-285750">
              <a:buFont typeface="Arial"/>
              <a:buChar char="•"/>
            </a:pPr>
            <a:r>
              <a:rPr lang="en-GB" b="1" i="1" dirty="0"/>
              <a:t> </a:t>
            </a:r>
            <a:r>
              <a:rPr lang="en-GB" dirty="0"/>
              <a:t> </a:t>
            </a:r>
            <a:r>
              <a:rPr lang="en-GB" dirty="0" smtClean="0"/>
              <a:t>[include</a:t>
            </a:r>
            <a:r>
              <a:rPr lang="en-GB" dirty="0"/>
              <a:t>] </a:t>
            </a:r>
            <a:r>
              <a:rPr lang="en-US" dirty="0"/>
              <a:t>Environmental deprivation[and] Emotional abuse[and] Emotional negligence[and] Stress[and] Social exclusion</a:t>
            </a:r>
          </a:p>
          <a:p>
            <a:r>
              <a:rPr lang="en-US" dirty="0"/>
              <a:t> </a:t>
            </a:r>
          </a:p>
          <a:p>
            <a:endParaRPr lang="en-US" dirty="0"/>
          </a:p>
        </p:txBody>
      </p:sp>
      <p:sp>
        <p:nvSpPr>
          <p:cNvPr id="4" name="Slide Number Placeholder 3"/>
          <p:cNvSpPr>
            <a:spLocks noGrp="1"/>
          </p:cNvSpPr>
          <p:nvPr>
            <p:ph type="sldNum" sz="quarter" idx="10"/>
          </p:nvPr>
        </p:nvSpPr>
        <p:spPr/>
        <p:txBody>
          <a:bodyPr/>
          <a:lstStyle/>
          <a:p>
            <a:fld id="{29243260-2EF1-46FB-8725-205602AFE98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1524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en-GB" b="1" dirty="0"/>
              <a:t>Mental Health Promotion </a:t>
            </a:r>
            <a:endParaRPr lang="en-US" dirty="0"/>
          </a:p>
          <a:p>
            <a:r>
              <a:rPr lang="en-GB" dirty="0"/>
              <a:t> </a:t>
            </a:r>
            <a:endParaRPr lang="en-US" dirty="0"/>
          </a:p>
          <a:p>
            <a:r>
              <a:rPr lang="en-GB" dirty="0"/>
              <a:t>Mental health promotion involves actions that create living conditions </a:t>
            </a:r>
            <a:r>
              <a:rPr lang="en-GB" dirty="0" smtClean="0"/>
              <a:t>and environments </a:t>
            </a:r>
            <a:r>
              <a:rPr lang="en-GB" dirty="0"/>
              <a:t>to support mental health and allow people to adopt and </a:t>
            </a:r>
            <a:r>
              <a:rPr lang="en-GB" dirty="0" smtClean="0"/>
              <a:t>maintain</a:t>
            </a:r>
          </a:p>
          <a:p>
            <a:r>
              <a:rPr lang="en-GB" dirty="0" smtClean="0"/>
              <a:t>healthy </a:t>
            </a:r>
            <a:r>
              <a:rPr lang="en-GB" dirty="0"/>
              <a:t>lifestyles. </a:t>
            </a:r>
            <a:r>
              <a:rPr lang="en-GB" dirty="0" smtClean="0"/>
              <a:t>This </a:t>
            </a:r>
            <a:r>
              <a:rPr lang="en-GB" dirty="0"/>
              <a:t>includes a range of actions that increase the chances of more people experiencing better mental </a:t>
            </a:r>
            <a:r>
              <a:rPr lang="en-GB" dirty="0" smtClean="0"/>
              <a:t>health. Mental </a:t>
            </a:r>
            <a:r>
              <a:rPr lang="en-GB" dirty="0"/>
              <a:t>health promotion works from the principle that everyone has mental health needs, not just people who have been diagnosed with a mental illness. </a:t>
            </a:r>
            <a:endParaRPr lang="en-US" dirty="0"/>
          </a:p>
          <a:p>
            <a:pPr marL="225425" indent="-225425">
              <a:buFont typeface="Arial"/>
              <a:buChar char="•"/>
            </a:pPr>
            <a:endParaRPr lang="en-GB" dirty="0" smtClean="0"/>
          </a:p>
          <a:p>
            <a:r>
              <a:rPr lang="en-GB" dirty="0" smtClean="0"/>
              <a:t>Mental </a:t>
            </a:r>
            <a:r>
              <a:rPr lang="en-GB" dirty="0"/>
              <a:t>health promotion is essentially concerned with making changes to society that will promote people's mental wellbeing.</a:t>
            </a:r>
            <a:endParaRPr lang="en-US" dirty="0"/>
          </a:p>
          <a:p>
            <a:pPr marL="225425" indent="-225425"/>
            <a:endParaRPr lang="en-GB" dirty="0" smtClean="0"/>
          </a:p>
          <a:p>
            <a:r>
              <a:rPr lang="en-GB" dirty="0" smtClean="0"/>
              <a:t>Mental </a:t>
            </a:r>
            <a:r>
              <a:rPr lang="en-GB" dirty="0"/>
              <a:t>health promotion is a term that covers a variety of strategies. </a:t>
            </a:r>
            <a:r>
              <a:rPr lang="en-GB" dirty="0" smtClean="0"/>
              <a:t>These </a:t>
            </a:r>
            <a:r>
              <a:rPr lang="en-GB" dirty="0"/>
              <a:t>strategies can be seen to occur at three levels:</a:t>
            </a:r>
            <a:endParaRPr lang="en-US" dirty="0"/>
          </a:p>
          <a:p>
            <a:pPr marL="569913" lvl="0" indent="-225425"/>
            <a:endParaRPr lang="en-GB" b="1" dirty="0" smtClean="0"/>
          </a:p>
          <a:p>
            <a:pPr marL="630238" lvl="0" indent="-285750">
              <a:buFont typeface="Arial"/>
              <a:buChar char="•"/>
            </a:pPr>
            <a:r>
              <a:rPr lang="en-GB" b="1" dirty="0" smtClean="0"/>
              <a:t>Individual </a:t>
            </a:r>
            <a:r>
              <a:rPr lang="en-GB" b="1" dirty="0"/>
              <a:t>(micro)</a:t>
            </a:r>
            <a:r>
              <a:rPr lang="en-GB" dirty="0"/>
              <a:t> - encouragement of individual resources by promotion of interventions for self-esteem, coping, assertiveness in areas such as parenting, the workplace or personal relationships.</a:t>
            </a:r>
            <a:endParaRPr lang="en-US" dirty="0"/>
          </a:p>
          <a:p>
            <a:pPr marL="344488" indent="0">
              <a:buFont typeface="Arial"/>
              <a:buNone/>
            </a:pPr>
            <a:r>
              <a:rPr lang="en-GB" dirty="0"/>
              <a:t> 	</a:t>
            </a:r>
            <a:endParaRPr lang="en-US" dirty="0" smtClean="0"/>
          </a:p>
          <a:p>
            <a:pPr marL="630238" indent="-285750">
              <a:buFont typeface="Arial"/>
              <a:buChar char="•"/>
            </a:pPr>
            <a:r>
              <a:rPr lang="en-GB" b="1" dirty="0" smtClean="0"/>
              <a:t>Communities </a:t>
            </a:r>
            <a:r>
              <a:rPr lang="en-GB" b="1" dirty="0"/>
              <a:t>(</a:t>
            </a:r>
            <a:r>
              <a:rPr lang="en-GB" b="1" dirty="0" err="1"/>
              <a:t>meso</a:t>
            </a:r>
            <a:r>
              <a:rPr lang="en-GB" b="1" dirty="0"/>
              <a:t>)</a:t>
            </a:r>
            <a:r>
              <a:rPr lang="en-GB" dirty="0"/>
              <a:t> - increasing social inclusion and cohesion, developing support structures that promote mental health in workplaces, schools, churches and neighbourhoods.</a:t>
            </a:r>
            <a:endParaRPr lang="en-US" dirty="0"/>
          </a:p>
          <a:p>
            <a:pPr marL="344488" indent="0">
              <a:buFont typeface="Arial"/>
              <a:buNone/>
            </a:pPr>
            <a:endParaRPr lang="en-US" dirty="0"/>
          </a:p>
          <a:p>
            <a:pPr marL="630238" lvl="0" indent="-285750">
              <a:buFont typeface="Arial"/>
              <a:buChar char="•"/>
            </a:pPr>
            <a:r>
              <a:rPr lang="en-GB" b="1" dirty="0"/>
              <a:t>Government (macro)</a:t>
            </a:r>
            <a:r>
              <a:rPr lang="en-GB" dirty="0"/>
              <a:t> reduces socioeconomic barriers to mental health at governmental level by promoting equal access for all and support for vulnerable citizens. </a:t>
            </a:r>
            <a:endParaRPr lang="en-US" dirty="0"/>
          </a:p>
          <a:p>
            <a:endParaRPr lang="en-US" dirty="0"/>
          </a:p>
        </p:txBody>
      </p:sp>
      <p:sp>
        <p:nvSpPr>
          <p:cNvPr id="4" name="Slide Number Placeholder 3"/>
          <p:cNvSpPr>
            <a:spLocks noGrp="1"/>
          </p:cNvSpPr>
          <p:nvPr>
            <p:ph type="sldNum" sz="quarter" idx="10"/>
          </p:nvPr>
        </p:nvSpPr>
        <p:spPr/>
        <p:txBody>
          <a:bodyPr/>
          <a:lstStyle/>
          <a:p>
            <a:fld id="{29243260-2EF1-46FB-8725-205602AFE98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r>
              <a:rPr lang="en-GB" b="1" kern="1200" dirty="0" smtClean="0">
                <a:solidFill>
                  <a:schemeClr val="tx1"/>
                </a:solidFill>
              </a:rPr>
              <a:t>Positive Mental Wellbeing </a:t>
            </a:r>
            <a:endParaRPr lang="en-US" kern="1200" dirty="0" smtClean="0">
              <a:solidFill>
                <a:schemeClr val="tx1"/>
              </a:solidFill>
            </a:endParaRPr>
          </a:p>
          <a:p>
            <a:r>
              <a:rPr lang="en-GB" b="1" kern="1200" dirty="0" smtClean="0">
                <a:solidFill>
                  <a:schemeClr val="tx1"/>
                </a:solidFill>
              </a:rPr>
              <a:t> </a:t>
            </a:r>
            <a:endParaRPr lang="en-US" kern="1200" dirty="0" smtClean="0">
              <a:solidFill>
                <a:schemeClr val="tx1"/>
              </a:solidFill>
            </a:endParaRPr>
          </a:p>
          <a:p>
            <a:r>
              <a:rPr lang="en-GB" kern="1200" dirty="0" smtClean="0">
                <a:solidFill>
                  <a:schemeClr val="tx1"/>
                </a:solidFill>
              </a:rPr>
              <a:t>Positive mental wellbeing includes:</a:t>
            </a:r>
            <a:endParaRPr lang="en-US" kern="1200" dirty="0" smtClean="0">
              <a:solidFill>
                <a:schemeClr val="tx1"/>
              </a:solidFill>
            </a:endParaRPr>
          </a:p>
          <a:p>
            <a:r>
              <a:rPr lang="en-GB" kern="1200" dirty="0" smtClean="0">
                <a:solidFill>
                  <a:schemeClr val="tx1"/>
                </a:solidFill>
              </a:rPr>
              <a:t> </a:t>
            </a:r>
            <a:endParaRPr lang="en-US" kern="1200" dirty="0" smtClean="0">
              <a:solidFill>
                <a:schemeClr val="tx1"/>
              </a:solidFill>
            </a:endParaRPr>
          </a:p>
          <a:p>
            <a:pPr marL="573088" lvl="0" indent="-228600">
              <a:buFont typeface="+mj-lt"/>
              <a:buAutoNum type="arabicPeriod"/>
            </a:pPr>
            <a:r>
              <a:rPr lang="en-GB" b="1" kern="1200" dirty="0" smtClean="0">
                <a:solidFill>
                  <a:schemeClr val="tx1"/>
                </a:solidFill>
              </a:rPr>
              <a:t>A positive view of self: </a:t>
            </a:r>
            <a:r>
              <a:rPr lang="en-GB" kern="1200" dirty="0" smtClean="0">
                <a:solidFill>
                  <a:schemeClr val="tx1"/>
                </a:solidFill>
              </a:rPr>
              <a:t>self-awareness, self-esteem, self-acceptance.</a:t>
            </a:r>
          </a:p>
          <a:p>
            <a:pPr marL="573088" lvl="0" indent="-228600">
              <a:buFont typeface="+mj-lt"/>
              <a:buAutoNum type="arabicPeriod"/>
            </a:pPr>
            <a:endParaRPr lang="en-US" kern="1200" dirty="0" smtClean="0">
              <a:solidFill>
                <a:schemeClr val="tx1"/>
              </a:solidFill>
            </a:endParaRPr>
          </a:p>
          <a:p>
            <a:pPr marL="573088" lvl="0" indent="-228600">
              <a:buFont typeface="+mj-lt"/>
              <a:buAutoNum type="arabicPeriod"/>
            </a:pPr>
            <a:r>
              <a:rPr lang="en-GB" b="1" kern="1200" dirty="0" smtClean="0">
                <a:solidFill>
                  <a:schemeClr val="tx1"/>
                </a:solidFill>
              </a:rPr>
              <a:t>Personal growth and development: </a:t>
            </a:r>
            <a:r>
              <a:rPr lang="en-GB" kern="1200" dirty="0" smtClean="0">
                <a:solidFill>
                  <a:schemeClr val="tx1"/>
                </a:solidFill>
              </a:rPr>
              <a:t>developing talents and abilities to their full potential. </a:t>
            </a:r>
            <a:endParaRPr lang="en-US" kern="1200" dirty="0" smtClean="0">
              <a:solidFill>
                <a:schemeClr val="tx1"/>
              </a:solidFill>
            </a:endParaRPr>
          </a:p>
          <a:p>
            <a:pPr marL="573088" lvl="0" indent="-228600">
              <a:buFont typeface="+mj-lt"/>
              <a:buAutoNum type="arabicPeriod"/>
            </a:pPr>
            <a:endParaRPr lang="en-GB" kern="1200" dirty="0" smtClean="0">
              <a:solidFill>
                <a:schemeClr val="tx1"/>
              </a:solidFill>
            </a:endParaRPr>
          </a:p>
          <a:p>
            <a:pPr marL="573088" lvl="0" indent="-228600">
              <a:buFont typeface="+mj-lt"/>
              <a:buAutoNum type="arabicPeriod"/>
            </a:pPr>
            <a:r>
              <a:rPr lang="en-GB" b="1" kern="1200" dirty="0" smtClean="0">
                <a:solidFill>
                  <a:schemeClr val="tx1"/>
                </a:solidFill>
              </a:rPr>
              <a:t>Autonomy: </a:t>
            </a:r>
            <a:r>
              <a:rPr lang="en-GB" kern="1200" dirty="0" smtClean="0">
                <a:solidFill>
                  <a:schemeClr val="tx1"/>
                </a:solidFill>
              </a:rPr>
              <a:t>being capable of independent action. </a:t>
            </a:r>
            <a:endParaRPr lang="en-US" kern="1200" dirty="0" smtClean="0">
              <a:solidFill>
                <a:schemeClr val="tx1"/>
              </a:solidFill>
            </a:endParaRPr>
          </a:p>
          <a:p>
            <a:pPr marL="573088" lvl="0" indent="-228600">
              <a:buFont typeface="+mj-lt"/>
              <a:buAutoNum type="arabicPeriod"/>
            </a:pPr>
            <a:endParaRPr lang="en-GB" kern="1200" dirty="0" smtClean="0">
              <a:solidFill>
                <a:schemeClr val="tx1"/>
              </a:solidFill>
            </a:endParaRPr>
          </a:p>
          <a:p>
            <a:pPr marL="573088" lvl="0" indent="-228600">
              <a:buFont typeface="+mj-lt"/>
              <a:buAutoNum type="arabicPeriod"/>
            </a:pPr>
            <a:r>
              <a:rPr lang="en-GB" b="1" kern="1200" dirty="0" smtClean="0">
                <a:solidFill>
                  <a:schemeClr val="tx1"/>
                </a:solidFill>
              </a:rPr>
              <a:t>Accurate view of reality: </a:t>
            </a:r>
            <a:r>
              <a:rPr lang="en-GB" kern="1200" dirty="0" smtClean="0">
                <a:solidFill>
                  <a:schemeClr val="tx1"/>
                </a:solidFill>
              </a:rPr>
              <a:t>not distorting the world in any way. </a:t>
            </a:r>
            <a:endParaRPr lang="en-US" kern="1200" dirty="0" smtClean="0">
              <a:solidFill>
                <a:schemeClr val="tx1"/>
              </a:solidFill>
            </a:endParaRPr>
          </a:p>
          <a:p>
            <a:pPr marL="573088" lvl="0" indent="-228600">
              <a:buFont typeface="+mj-lt"/>
              <a:buAutoNum type="arabicPeriod"/>
            </a:pPr>
            <a:endParaRPr lang="en-GB" kern="1200" dirty="0" smtClean="0">
              <a:solidFill>
                <a:schemeClr val="tx1"/>
              </a:solidFill>
            </a:endParaRPr>
          </a:p>
          <a:p>
            <a:pPr marL="573088" lvl="0" indent="-228600">
              <a:buFont typeface="+mj-lt"/>
              <a:buAutoNum type="arabicPeriod"/>
            </a:pPr>
            <a:r>
              <a:rPr lang="en-GB" b="1" kern="1200" dirty="0" smtClean="0">
                <a:solidFill>
                  <a:schemeClr val="tx1"/>
                </a:solidFill>
              </a:rPr>
              <a:t>Positive friendships: </a:t>
            </a:r>
            <a:r>
              <a:rPr lang="en-GB" kern="1200" dirty="0" smtClean="0">
                <a:solidFill>
                  <a:schemeClr val="tx1"/>
                </a:solidFill>
              </a:rPr>
              <a:t>the ability to build relationships of many varieties. </a:t>
            </a:r>
            <a:endParaRPr lang="en-US" kern="1200" dirty="0" smtClean="0">
              <a:solidFill>
                <a:schemeClr val="tx1"/>
              </a:solidFill>
            </a:endParaRPr>
          </a:p>
          <a:p>
            <a:pPr marL="573088" lvl="0" indent="-228600">
              <a:buFont typeface="+mj-lt"/>
              <a:buAutoNum type="arabicPeriod"/>
            </a:pPr>
            <a:endParaRPr lang="en-GB" kern="1200" dirty="0" smtClean="0">
              <a:solidFill>
                <a:schemeClr val="tx1"/>
              </a:solidFill>
            </a:endParaRPr>
          </a:p>
          <a:p>
            <a:pPr marL="573088" lvl="0" indent="-228600">
              <a:buFont typeface="+mj-lt"/>
              <a:buAutoNum type="arabicPeriod"/>
            </a:pPr>
            <a:r>
              <a:rPr lang="en-GB" b="1" kern="1200" dirty="0" smtClean="0">
                <a:solidFill>
                  <a:schemeClr val="tx1"/>
                </a:solidFill>
              </a:rPr>
              <a:t>Environmental mastery: </a:t>
            </a:r>
            <a:r>
              <a:rPr lang="en-GB" kern="1200" dirty="0" smtClean="0">
                <a:solidFill>
                  <a:schemeClr val="tx1"/>
                </a:solidFill>
              </a:rPr>
              <a:t>meeting the requirements of the many different situations encountered in everyday life. </a:t>
            </a:r>
            <a:endParaRPr lang="en-US" kern="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29243260-2EF1-46FB-8725-205602AFE98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400800"/>
          </a:xfrm>
        </p:spPr>
        <p:txBody>
          <a:bodyPr>
            <a:noAutofit/>
          </a:bodyPr>
          <a:lstStyle/>
          <a:p>
            <a:r>
              <a:rPr lang="en-GB" b="1" kern="1200" dirty="0" smtClean="0">
                <a:solidFill>
                  <a:schemeClr val="tx1"/>
                </a:solidFill>
                <a:latin typeface="+mn-lt"/>
                <a:ea typeface="+mn-ea"/>
                <a:cs typeface="+mn-cs"/>
              </a:rPr>
              <a:t>Characteristics of Mental Health</a:t>
            </a:r>
            <a:endParaRPr lang="en-US" kern="1200" dirty="0" smtClean="0">
              <a:solidFill>
                <a:schemeClr val="tx1"/>
              </a:solidFill>
              <a:latin typeface="+mn-lt"/>
              <a:ea typeface="+mn-ea"/>
              <a:cs typeface="+mn-cs"/>
            </a:endParaRPr>
          </a:p>
          <a:p>
            <a:r>
              <a:rPr lang="en-GB"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r>
              <a:rPr lang="en-GB" b="1" i="1" kern="1200" dirty="0" smtClean="0">
                <a:solidFill>
                  <a:schemeClr val="tx1"/>
                </a:solidFill>
                <a:latin typeface="+mn-lt"/>
                <a:ea typeface="+mn-ea"/>
                <a:cs typeface="+mn-cs"/>
              </a:rPr>
              <a:t>The Ability to Enjoy Life</a:t>
            </a:r>
            <a:r>
              <a:rPr lang="en-GB" kern="1200" dirty="0" smtClean="0">
                <a:solidFill>
                  <a:schemeClr val="tx1"/>
                </a:solidFill>
                <a:latin typeface="+mn-lt"/>
                <a:ea typeface="+mn-ea"/>
                <a:cs typeface="+mn-cs"/>
              </a:rPr>
              <a:t> - The ability to enjoy life is essential to good mental health.  The practice of mindfulness meditation is one way to cultivate the ability to enjoy the present.  We, of course, need to plan for the future at times and we also need to learn from the past.  Too often we make ourselves miserable in the present by worrying about the future.  We need to play and have fun. </a:t>
            </a:r>
          </a:p>
          <a:p>
            <a:endParaRPr lang="en-US" kern="1200" dirty="0" smtClean="0">
              <a:solidFill>
                <a:schemeClr val="tx1"/>
              </a:solidFill>
              <a:latin typeface="+mn-lt"/>
              <a:ea typeface="+mn-ea"/>
              <a:cs typeface="+mn-cs"/>
            </a:endParaRPr>
          </a:p>
          <a:p>
            <a:r>
              <a:rPr lang="en-GB" b="1" i="1" kern="1200" dirty="0" smtClean="0">
                <a:solidFill>
                  <a:schemeClr val="tx1"/>
                </a:solidFill>
                <a:latin typeface="+mn-lt"/>
                <a:ea typeface="+mn-ea"/>
                <a:cs typeface="+mn-cs"/>
              </a:rPr>
              <a:t>Resilience</a:t>
            </a:r>
            <a:r>
              <a:rPr lang="en-GB" kern="1200" dirty="0" smtClean="0">
                <a:solidFill>
                  <a:schemeClr val="tx1"/>
                </a:solidFill>
                <a:latin typeface="+mn-lt"/>
                <a:ea typeface="+mn-ea"/>
                <a:cs typeface="+mn-cs"/>
              </a:rPr>
              <a:t> - The ability to bounce back from adversity has been referred to as "resilience."  The ability to face problems, resolve them and learn from them. It has long been known that some people handle stress better than others. </a:t>
            </a:r>
            <a:endParaRPr lang="en-US" kern="1200" dirty="0" smtClean="0">
              <a:solidFill>
                <a:schemeClr val="tx1"/>
              </a:solidFill>
              <a:latin typeface="+mn-lt"/>
              <a:ea typeface="+mn-ea"/>
              <a:cs typeface="+mn-cs"/>
            </a:endParaRPr>
          </a:p>
          <a:p>
            <a:endParaRPr lang="en-GB" b="1" i="1" kern="1200" dirty="0" smtClean="0">
              <a:solidFill>
                <a:schemeClr val="tx1"/>
              </a:solidFill>
              <a:latin typeface="+mn-lt"/>
              <a:ea typeface="+mn-ea"/>
              <a:cs typeface="+mn-cs"/>
            </a:endParaRPr>
          </a:p>
          <a:p>
            <a:r>
              <a:rPr lang="en-GB" b="1" i="1" kern="1200" dirty="0" smtClean="0">
                <a:solidFill>
                  <a:schemeClr val="tx1"/>
                </a:solidFill>
                <a:latin typeface="+mn-lt"/>
                <a:ea typeface="+mn-ea"/>
                <a:cs typeface="+mn-cs"/>
              </a:rPr>
              <a:t>Balance</a:t>
            </a:r>
            <a:r>
              <a:rPr lang="en-GB" kern="1200" dirty="0" smtClean="0">
                <a:solidFill>
                  <a:schemeClr val="tx1"/>
                </a:solidFill>
                <a:latin typeface="+mn-lt"/>
                <a:ea typeface="+mn-ea"/>
                <a:cs typeface="+mn-cs"/>
              </a:rPr>
              <a:t> - Balance in life seems to result in greater mental health.  It creates an awareness of how the mind and body interact.  Just as our state of mental health can affect our physical health, the reverse is also true.  We all need to balance time spent socially with time spent alone, for example the use and enjoyment of solitude.  Those who spend all of their time alone may get labelled as "loners" and they may lose many of their social skills.  Extreme social isolation may even result in a split with reality.  Those who ignore the need for some solitary times also risk such a split.  Balancing these two needs seems to be the key – although we all balance these differently.  Other areas where balance seems to be important include the balance between work and play, the balance between sleep and wakefulness, the balance between rest and exercise and even the balance between time spent indoors and time spent outdoors.</a:t>
            </a: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9243260-2EF1-46FB-8725-205602AFE98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2743200" cy="2057400"/>
          </a:xfrm>
        </p:spPr>
      </p:sp>
      <p:sp>
        <p:nvSpPr>
          <p:cNvPr id="3" name="Notes Placeholder 2"/>
          <p:cNvSpPr>
            <a:spLocks noGrp="1"/>
          </p:cNvSpPr>
          <p:nvPr>
            <p:ph type="body" idx="1"/>
          </p:nvPr>
        </p:nvSpPr>
        <p:spPr>
          <a:xfrm>
            <a:off x="304800" y="2895600"/>
            <a:ext cx="6172200" cy="5334000"/>
          </a:xfrm>
        </p:spPr>
        <p:txBody>
          <a:bodyPr>
            <a:noAutofit/>
          </a:bodyPr>
          <a:lstStyle/>
          <a:p>
            <a:r>
              <a:rPr lang="en-GB" b="1" i="1" kern="1200" dirty="0" smtClean="0">
                <a:solidFill>
                  <a:schemeClr val="tx1"/>
                </a:solidFill>
              </a:rPr>
              <a:t>Flexibility</a:t>
            </a:r>
            <a:r>
              <a:rPr lang="en-GB" kern="1200" dirty="0" smtClean="0">
                <a:solidFill>
                  <a:schemeClr val="tx1"/>
                </a:solidFill>
              </a:rPr>
              <a:t> - We all know people who hold very rigid opinions.  No amount of discussion can change their views. Such people often set themselves up for added stress by the rigid expectations that they hold.  Working on making our expectations more flexible can improve our mental health.  Emotional flexibility may be just as important as cognitive flexibility.  Mentally healthy people experience a range of emotions and allow themselves to express these feelings.  They are aware of what can go wrong.  They have the ability to laugh both at themselves and at the world.  Some people shut off certain feelings, finding them to be unacceptable.  This emotional rigidity may result in other mental health problems.</a:t>
            </a:r>
            <a:endParaRPr lang="en-US" kern="1200" dirty="0" smtClean="0">
              <a:solidFill>
                <a:schemeClr val="tx1"/>
              </a:solidFill>
            </a:endParaRPr>
          </a:p>
          <a:p>
            <a:endParaRPr lang="en-GB" b="1" i="1" kern="1200" dirty="0" smtClean="0">
              <a:solidFill>
                <a:schemeClr val="tx1"/>
              </a:solidFill>
            </a:endParaRPr>
          </a:p>
          <a:p>
            <a:r>
              <a:rPr lang="en-GB" b="1" i="1" kern="1200" dirty="0" smtClean="0">
                <a:solidFill>
                  <a:schemeClr val="tx1"/>
                </a:solidFill>
              </a:rPr>
              <a:t>Self-actualization</a:t>
            </a:r>
            <a:r>
              <a:rPr lang="en-GB" kern="1200" dirty="0" smtClean="0">
                <a:solidFill>
                  <a:schemeClr val="tx1"/>
                </a:solidFill>
              </a:rPr>
              <a:t> - What have we made of the gifts that we have been given?  We all know people who have surpassed their potential and others who seem to have squandered their gifts.  We first need to recognize our gifts, of course and the process of recognition is part of the path toward self-actualization.  Mentally healthy people spend time reviewing their lives from time to time.  They consider what their goals in life are and what steps are being taken to achieve them.  Mentally healthy persons are persons who are in the process of actualizing their potential.  They develop emotionally, creatively, intellectually and spiritually.  Problems can arise when we feel that life is not satisfying and fulfilling.</a:t>
            </a:r>
            <a:endParaRPr lang="en-US" kern="1200" dirty="0" smtClean="0">
              <a:solidFill>
                <a:schemeClr val="tx1"/>
              </a:solidFill>
            </a:endParaRPr>
          </a:p>
          <a:p>
            <a:endParaRPr lang="en-GB" b="1" i="1" kern="1200" dirty="0" smtClean="0">
              <a:solidFill>
                <a:schemeClr val="tx1"/>
              </a:solidFill>
            </a:endParaRPr>
          </a:p>
          <a:p>
            <a:r>
              <a:rPr lang="en-GB" b="1" i="1" kern="1200" dirty="0" smtClean="0">
                <a:solidFill>
                  <a:schemeClr val="tx1"/>
                </a:solidFill>
              </a:rPr>
              <a:t>Healthy Relationships</a:t>
            </a:r>
            <a:r>
              <a:rPr lang="en-GB" b="1" kern="1200" dirty="0" smtClean="0">
                <a:solidFill>
                  <a:schemeClr val="tx1"/>
                </a:solidFill>
              </a:rPr>
              <a:t> </a:t>
            </a:r>
            <a:r>
              <a:rPr lang="en-GB" kern="1200" dirty="0" smtClean="0">
                <a:solidFill>
                  <a:schemeClr val="tx1"/>
                </a:solidFill>
              </a:rPr>
              <a:t>- The ability to form healthy relationships with others is necessary for mental wellbeing.  Social contact</a:t>
            </a:r>
            <a:r>
              <a:rPr lang="en-GB" b="1" kern="1200" dirty="0" smtClean="0">
                <a:solidFill>
                  <a:schemeClr val="tx1"/>
                </a:solidFill>
              </a:rPr>
              <a:t>,</a:t>
            </a:r>
            <a:r>
              <a:rPr lang="en-GB" kern="1200" dirty="0" smtClean="0">
                <a:solidFill>
                  <a:schemeClr val="tx1"/>
                </a:solidFill>
              </a:rPr>
              <a:t> having contact with others whose company we enjoy, whether at school, </a:t>
            </a:r>
            <a:r>
              <a:rPr lang="en-GB" kern="1200" dirty="0" smtClean="0">
                <a:solidFill>
                  <a:schemeClr val="tx1"/>
                </a:solidFill>
              </a:rPr>
              <a:t>at work</a:t>
            </a:r>
            <a:r>
              <a:rPr lang="en-GB" kern="1200" dirty="0" smtClean="0">
                <a:solidFill>
                  <a:schemeClr val="tx1"/>
                </a:solidFill>
              </a:rPr>
              <a:t>, at home or as a member of a club, helps to develop social interaction.  It aids initiation, development and maintenance</a:t>
            </a:r>
            <a:r>
              <a:rPr lang="en-GB" kern="1200" baseline="0" dirty="0" smtClean="0">
                <a:solidFill>
                  <a:schemeClr val="tx1"/>
                </a:solidFill>
              </a:rPr>
              <a:t> of </a:t>
            </a:r>
            <a:r>
              <a:rPr lang="en-GB" kern="1200" dirty="0" smtClean="0">
                <a:solidFill>
                  <a:schemeClr val="tx1"/>
                </a:solidFill>
              </a:rPr>
              <a:t>mutually satisfying personal relationships.  This affects how we feel about other people.  It engenders awareness and the capacity to empathise with them. It aids in the development of confidence and assertiveness and encourages healthy sexuality.  It is important to have someone to go to with our problems and worries, such as friends, teachers or family members - someone we can trust. </a:t>
            </a:r>
            <a:endParaRPr lang="en-US" dirty="0"/>
          </a:p>
        </p:txBody>
      </p:sp>
      <p:sp>
        <p:nvSpPr>
          <p:cNvPr id="4" name="Slide Number Placeholder 3"/>
          <p:cNvSpPr>
            <a:spLocks noGrp="1"/>
          </p:cNvSpPr>
          <p:nvPr>
            <p:ph type="sldNum" sz="quarter" idx="10"/>
          </p:nvPr>
        </p:nvSpPr>
        <p:spPr/>
        <p:txBody>
          <a:bodyPr/>
          <a:lstStyle/>
          <a:p>
            <a:fld id="{29243260-2EF1-46FB-8725-205602AFE98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22D9080-042F-43B1-A64E-571EF7CD41B7}" type="datetimeFigureOut">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4170D5-C17E-4B41-BB48-7970801550C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3D093A-26C8-44A9-9FA0-FFA256E6E4DC}" type="datetimeFigureOut">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FED42-AC63-45C5-8457-B8EA5BB449C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57869F-372E-4480-985E-2DB7890EACCD}" type="datetimeFigureOut">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BA9645-6317-457D-BA90-727015E8B38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D7E1B1-7736-452C-9C35-AE3312C6D3B8}" type="datetimeFigureOut">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E2288F-2DB7-48E5-A1F1-857B521CC94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51EF157-B86E-4755-9AAE-98197DF86796}" type="datetimeFigureOut">
              <a:rPr lang="en-US"/>
              <a:pPr>
                <a:defRPr/>
              </a:pPr>
              <a:t>5/27/2014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BDE7BD-3E01-474E-8D10-41CABF89C4E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1701B78-F758-4160-B5D0-CC86B024F626}" type="datetimeFigureOut">
              <a:rPr lang="en-US"/>
              <a:pPr>
                <a:defRPr/>
              </a:pPr>
              <a:t>5/27/2014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1BA8CC-0086-473A-A119-0851AFBD074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26BF86-5238-4C81-B3D9-63A09A6A48FF}" type="datetimeFigureOut">
              <a:rPr lang="en-US"/>
              <a:pPr>
                <a:defRPr/>
              </a:pPr>
              <a:t>5/27/2014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BB6EE95-FECB-493C-B709-30149AF0DA0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F0D5A4F-EDAB-4FDD-AEE1-5C817E055B9A}" type="datetimeFigureOut">
              <a:rPr lang="en-US"/>
              <a:pPr>
                <a:defRPr/>
              </a:pPr>
              <a:t>5/27/2014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8F04E4D-694F-4B48-A9DC-F1503458DCB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57B21E-17F3-44E8-BCF2-291B480861A7}" type="datetimeFigureOut">
              <a:rPr lang="en-US"/>
              <a:pPr>
                <a:defRPr/>
              </a:pPr>
              <a:t>5/27/2014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8E11EE8-7F84-4EEF-86F6-63A81C4A99B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A4AA44-BC85-4FFF-96FE-A9DC478080B3}" type="datetimeFigureOut">
              <a:rPr lang="en-US"/>
              <a:pPr>
                <a:defRPr/>
              </a:pPr>
              <a:t>5/27/2014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4320D3-6DDF-4D4D-9724-1673351C81F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A1A965-4F48-4AC7-B1C4-2B4451AE2DCC}" type="datetimeFigureOut">
              <a:rPr lang="en-US"/>
              <a:pPr>
                <a:defRPr/>
              </a:pPr>
              <a:t>5/27/2014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72CC7D-689B-4849-9583-2EC30B3EFC9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DB2D027-FCAD-4E24-B104-250B434828A2}" type="datetimeFigureOut">
              <a:rPr lang="en-US"/>
              <a:pPr>
                <a:defRPr/>
              </a:pPr>
              <a:t>5/27/2014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0677413-92F6-4E0A-A38D-9048636D6E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304800" y="3886200"/>
            <a:ext cx="50292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6600" baseline="30000" dirty="0">
                <a:solidFill>
                  <a:srgbClr val="A1D727"/>
                </a:solidFill>
                <a:latin typeface="Caecilia LT Light" panose="02000403040000020004" pitchFamily="2" charset="0"/>
              </a:rPr>
              <a:t>THINKING WELL,</a:t>
            </a:r>
          </a:p>
        </p:txBody>
      </p:sp>
      <p:sp>
        <p:nvSpPr>
          <p:cNvPr id="3075" name="CaixaDeTexto 4"/>
          <p:cNvSpPr txBox="1">
            <a:spLocks noChangeArrowheads="1"/>
          </p:cNvSpPr>
          <p:nvPr/>
        </p:nvSpPr>
        <p:spPr bwMode="auto">
          <a:xfrm>
            <a:off x="5181600" y="3810000"/>
            <a:ext cx="3733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7000" i="1" baseline="30000" dirty="0">
                <a:solidFill>
                  <a:schemeClr val="bg1"/>
                </a:solidFill>
                <a:latin typeface="Centennial LightSC" panose="02020500000000000000" pitchFamily="18" charset="0"/>
              </a:rPr>
              <a:t>Living Well</a:t>
            </a:r>
          </a:p>
        </p:txBody>
      </p:sp>
      <p:sp>
        <p:nvSpPr>
          <p:cNvPr id="9" name="CaixaDeTexto 8"/>
          <p:cNvSpPr txBox="1"/>
          <p:nvPr/>
        </p:nvSpPr>
        <p:spPr>
          <a:xfrm>
            <a:off x="6553200" y="381000"/>
            <a:ext cx="2362200" cy="1117600"/>
          </a:xfrm>
          <a:prstGeom prst="rect">
            <a:avLst/>
          </a:prstGeom>
          <a:noFill/>
        </p:spPr>
        <p:txBody>
          <a:bodyPr>
            <a:spAutoFit/>
          </a:bodyPr>
          <a:lstStyle/>
          <a:p>
            <a:pPr algn="r" eaLnBrk="1" hangingPunct="1">
              <a:lnSpc>
                <a:spcPts val="2600"/>
              </a:lnSpc>
              <a:defRPr/>
            </a:pPr>
            <a:r>
              <a:rPr lang="en-US" sz="3600" baseline="30000" dirty="0">
                <a:solidFill>
                  <a:schemeClr val="accent4">
                    <a:lumMod val="50000"/>
                  </a:schemeClr>
                </a:solidFill>
                <a:latin typeface="Caecilia LT Light" panose="02000403040000020004" pitchFamily="2" charset="0"/>
              </a:rPr>
              <a:t>Women’s </a:t>
            </a:r>
          </a:p>
          <a:p>
            <a:pPr algn="r" eaLnBrk="1" hangingPunct="1">
              <a:lnSpc>
                <a:spcPts val="2600"/>
              </a:lnSpc>
              <a:defRPr/>
            </a:pPr>
            <a:r>
              <a:rPr lang="en-US" sz="3600" baseline="30000" dirty="0">
                <a:solidFill>
                  <a:schemeClr val="accent4">
                    <a:lumMod val="50000"/>
                  </a:schemeClr>
                </a:solidFill>
                <a:latin typeface="Caecilia LT Light" panose="02000403040000020004" pitchFamily="2" charset="0"/>
              </a:rPr>
              <a:t>Mental Health</a:t>
            </a:r>
            <a:r>
              <a:rPr lang="en-US" sz="3600" dirty="0">
                <a:solidFill>
                  <a:schemeClr val="accent4">
                    <a:lumMod val="50000"/>
                  </a:schemeClr>
                </a:solidFill>
                <a:latin typeface="Caecilia LT Light" panose="02000403040000020004" pitchFamily="2" charset="0"/>
              </a:rPr>
              <a:t> </a:t>
            </a:r>
            <a:r>
              <a:rPr lang="en-US" sz="3600" i="1" baseline="30000" dirty="0">
                <a:solidFill>
                  <a:schemeClr val="accent4">
                    <a:lumMod val="50000"/>
                  </a:schemeClr>
                </a:solidFill>
                <a:latin typeface="Centennial LightSC" panose="02020500000000000000" pitchFamily="18" charset="0"/>
              </a:rPr>
              <a:t>Training</a:t>
            </a:r>
            <a:endParaRPr lang="pt-BR" sz="3600" dirty="0">
              <a:solidFill>
                <a:schemeClr val="accent4">
                  <a:lumMod val="50000"/>
                </a:schemeClr>
              </a:solidFill>
              <a:latin typeface="Centennial LightSC" panose="02020500000000000000" pitchFamily="18" charset="0"/>
            </a:endParaRPr>
          </a:p>
        </p:txBody>
      </p:sp>
      <p:sp>
        <p:nvSpPr>
          <p:cNvPr id="3077" name="Retângulo 6"/>
          <p:cNvSpPr>
            <a:spLocks noChangeArrowheads="1"/>
          </p:cNvSpPr>
          <p:nvPr/>
        </p:nvSpPr>
        <p:spPr bwMode="auto">
          <a:xfrm>
            <a:off x="0" y="4495800"/>
            <a:ext cx="9144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baseline="30000" dirty="0">
                <a:solidFill>
                  <a:schemeClr val="bg1"/>
                </a:solidFill>
                <a:latin typeface="Caecilia LT Light" panose="02000403040000020004" pitchFamily="2" charset="0"/>
              </a:rPr>
              <a:t>A Resource for Churches on Comprehensive Health Ministry</a:t>
            </a:r>
          </a:p>
        </p:txBody>
      </p:sp>
    </p:spTree>
    <p:extLst>
      <p:ext uri="{BB962C8B-B14F-4D97-AF65-F5344CB8AC3E}">
        <p14:creationId xmlns:p14="http://schemas.microsoft.com/office/powerpoint/2010/main" xmlns="" val="3471419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94059"/>
          </a:xfrm>
          <a:prstGeom prst="rect">
            <a:avLst/>
          </a:prstGeom>
        </p:spPr>
      </p:pic>
      <p:sp>
        <p:nvSpPr>
          <p:cNvPr id="2" name="Title 1"/>
          <p:cNvSpPr>
            <a:spLocks noGrp="1"/>
          </p:cNvSpPr>
          <p:nvPr>
            <p:ph type="title"/>
          </p:nvPr>
        </p:nvSpPr>
        <p:spPr>
          <a:xfrm>
            <a:off x="457200" y="533400"/>
            <a:ext cx="8229600" cy="1143000"/>
          </a:xfrm>
        </p:spPr>
        <p:txBody>
          <a:bodyPr/>
          <a:lstStyle/>
          <a:p>
            <a:r>
              <a:rPr lang="en-GB" b="1" dirty="0" smtClean="0">
                <a:solidFill>
                  <a:srgbClr val="390766"/>
                </a:solidFill>
              </a:rPr>
              <a:t>Preventative Tips for Positive Mental Health</a:t>
            </a:r>
            <a:endParaRPr lang="en-US" dirty="0">
              <a:solidFill>
                <a:srgbClr val="390766"/>
              </a:solidFill>
            </a:endParaRPr>
          </a:p>
        </p:txBody>
      </p:sp>
      <p:sp>
        <p:nvSpPr>
          <p:cNvPr id="4" name="Content Placeholder 2"/>
          <p:cNvSpPr>
            <a:spLocks noGrp="1"/>
          </p:cNvSpPr>
          <p:nvPr>
            <p:ph idx="1"/>
          </p:nvPr>
        </p:nvSpPr>
        <p:spPr>
          <a:xfrm>
            <a:off x="0" y="2819400"/>
            <a:ext cx="9144000" cy="3306763"/>
          </a:xfrm>
        </p:spPr>
        <p:txBody>
          <a:bodyPr/>
          <a:lstStyle/>
          <a:p>
            <a:pPr algn="ctr">
              <a:buNone/>
            </a:pPr>
            <a:endParaRPr lang="en-GB" b="1" dirty="0" smtClean="0"/>
          </a:p>
          <a:p>
            <a:pPr algn="ctr">
              <a:buNone/>
            </a:pPr>
            <a:endParaRPr lang="en-GB" b="1" dirty="0" smtClean="0"/>
          </a:p>
        </p:txBody>
      </p:sp>
      <p:pic>
        <p:nvPicPr>
          <p:cNvPr id="6" name="Picture 5"/>
          <p:cNvPicPr>
            <a:picLocks noChangeAspect="1"/>
          </p:cNvPicPr>
          <p:nvPr/>
        </p:nvPicPr>
        <p:blipFill>
          <a:blip r:embed="rId4" cstate="print"/>
          <a:stretch>
            <a:fillRect/>
          </a:stretch>
        </p:blipFill>
        <p:spPr>
          <a:xfrm>
            <a:off x="5486400" y="4419600"/>
            <a:ext cx="3657600" cy="2438400"/>
          </a:xfrm>
          <a:prstGeom prst="rect">
            <a:avLst/>
          </a:prstGeom>
        </p:spPr>
      </p:pic>
      <p:sp>
        <p:nvSpPr>
          <p:cNvPr id="3" name="Rectangle 2"/>
          <p:cNvSpPr/>
          <p:nvPr/>
        </p:nvSpPr>
        <p:spPr>
          <a:xfrm>
            <a:off x="685800" y="1981200"/>
            <a:ext cx="7086600" cy="4018536"/>
          </a:xfrm>
          <a:prstGeom prst="rect">
            <a:avLst/>
          </a:prstGeom>
        </p:spPr>
        <p:txBody>
          <a:bodyPr wrap="square">
            <a:spAutoFit/>
          </a:bodyPr>
          <a:lstStyle/>
          <a:p>
            <a:pPr marL="569913" lvl="0" indent="-225425">
              <a:lnSpc>
                <a:spcPct val="110000"/>
              </a:lnSpc>
              <a:spcAft>
                <a:spcPts val="1200"/>
              </a:spcAft>
              <a:buFont typeface="Arial" pitchFamily="34" charset="0"/>
              <a:buChar char="•"/>
            </a:pPr>
            <a:r>
              <a:rPr lang="en-GB" sz="2800" dirty="0">
                <a:latin typeface="+mj-lt"/>
              </a:rPr>
              <a:t>making time to do the things we enjoy </a:t>
            </a:r>
            <a:endParaRPr lang="en-US" sz="2800" dirty="0">
              <a:latin typeface="+mj-lt"/>
            </a:endParaRPr>
          </a:p>
          <a:p>
            <a:pPr marL="569913" lvl="0" indent="-225425">
              <a:lnSpc>
                <a:spcPct val="110000"/>
              </a:lnSpc>
              <a:spcAft>
                <a:spcPts val="1200"/>
              </a:spcAft>
              <a:buFont typeface="Arial" pitchFamily="34" charset="0"/>
              <a:buChar char="•"/>
            </a:pPr>
            <a:r>
              <a:rPr lang="en-GB" sz="2800" dirty="0">
                <a:latin typeface="+mj-lt"/>
              </a:rPr>
              <a:t>taking moderate physical exercise </a:t>
            </a:r>
            <a:endParaRPr lang="en-US" sz="2800" dirty="0">
              <a:latin typeface="+mj-lt"/>
            </a:endParaRPr>
          </a:p>
          <a:p>
            <a:pPr marL="569913" lvl="0" indent="-225425">
              <a:lnSpc>
                <a:spcPct val="110000"/>
              </a:lnSpc>
              <a:spcAft>
                <a:spcPts val="1200"/>
              </a:spcAft>
              <a:buFont typeface="Arial" pitchFamily="34" charset="0"/>
              <a:buChar char="•"/>
            </a:pPr>
            <a:r>
              <a:rPr lang="en-GB" sz="2800" dirty="0">
                <a:latin typeface="+mj-lt"/>
              </a:rPr>
              <a:t>cutting down on coffee, alcohol, nicotine and other addictive substances </a:t>
            </a:r>
            <a:endParaRPr lang="en-US" sz="2800" dirty="0">
              <a:latin typeface="+mj-lt"/>
            </a:endParaRPr>
          </a:p>
          <a:p>
            <a:pPr marL="569913" lvl="0" indent="-225425">
              <a:lnSpc>
                <a:spcPct val="110000"/>
              </a:lnSpc>
              <a:spcAft>
                <a:spcPts val="1200"/>
              </a:spcAft>
              <a:buFont typeface="Arial" pitchFamily="34" charset="0"/>
              <a:buChar char="•"/>
            </a:pPr>
            <a:r>
              <a:rPr lang="en-GB" sz="2800" dirty="0">
                <a:latin typeface="+mj-lt"/>
              </a:rPr>
              <a:t>remembering and celebrating the things we like about ourselves </a:t>
            </a:r>
            <a:endParaRPr lang="en-US" sz="2800" dirty="0">
              <a:latin typeface="+mj-lt"/>
            </a:endParaRPr>
          </a:p>
          <a:p>
            <a:pPr marL="569913" lvl="0" indent="-225425">
              <a:lnSpc>
                <a:spcPct val="110000"/>
              </a:lnSpc>
              <a:spcAft>
                <a:spcPts val="1200"/>
              </a:spcAft>
              <a:buFont typeface="Arial" pitchFamily="34" charset="0"/>
              <a:buChar char="•"/>
            </a:pPr>
            <a:r>
              <a:rPr lang="en-GB" sz="2800" dirty="0">
                <a:latin typeface="+mj-lt"/>
              </a:rPr>
              <a:t>keeping things in </a:t>
            </a:r>
            <a:r>
              <a:rPr lang="en-GB" sz="2800" dirty="0" smtClean="0">
                <a:latin typeface="+mj-lt"/>
              </a:rPr>
              <a:t>perspective</a:t>
            </a:r>
            <a:endParaRPr lang="en-US" sz="2800"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94059"/>
          </a:xfrm>
          <a:prstGeom prst="rect">
            <a:avLst/>
          </a:prstGeom>
        </p:spPr>
      </p:pic>
      <p:sp>
        <p:nvSpPr>
          <p:cNvPr id="3" name="Content Placeholder 2"/>
          <p:cNvSpPr>
            <a:spLocks noGrp="1"/>
          </p:cNvSpPr>
          <p:nvPr>
            <p:ph idx="1"/>
          </p:nvPr>
        </p:nvSpPr>
        <p:spPr>
          <a:xfrm>
            <a:off x="228600" y="2027237"/>
            <a:ext cx="7848600" cy="4525963"/>
          </a:xfrm>
        </p:spPr>
        <p:txBody>
          <a:bodyPr/>
          <a:lstStyle/>
          <a:p>
            <a:pPr marL="569913" lvl="0" indent="-225425">
              <a:spcAft>
                <a:spcPts val="1200"/>
              </a:spcAft>
            </a:pPr>
            <a:r>
              <a:rPr lang="en-GB" sz="2800" dirty="0"/>
              <a:t>developing and sustaining friendships </a:t>
            </a:r>
            <a:endParaRPr lang="en-US" sz="2800" dirty="0"/>
          </a:p>
          <a:p>
            <a:pPr marL="569913" lvl="0" indent="-225425">
              <a:spcAft>
                <a:spcPts val="1200"/>
              </a:spcAft>
            </a:pPr>
            <a:r>
              <a:rPr lang="en-GB" sz="2800" dirty="0"/>
              <a:t>listening to and respecting other people, even if we disagree with them </a:t>
            </a:r>
            <a:endParaRPr lang="en-US" sz="2800" dirty="0"/>
          </a:p>
          <a:p>
            <a:pPr marL="569913" lvl="0" indent="-225425">
              <a:spcAft>
                <a:spcPts val="1200"/>
              </a:spcAft>
            </a:pPr>
            <a:r>
              <a:rPr lang="en-GB" sz="2800" dirty="0"/>
              <a:t>asking for help if we feel distressed or upset </a:t>
            </a:r>
            <a:endParaRPr lang="en-US" sz="2800" dirty="0"/>
          </a:p>
          <a:p>
            <a:pPr marL="569913" lvl="0" indent="-225425">
              <a:spcAft>
                <a:spcPts val="1200"/>
              </a:spcAft>
            </a:pPr>
            <a:r>
              <a:rPr lang="en-GB" sz="2800" dirty="0"/>
              <a:t>listening to other people who say they feel distressed or upset </a:t>
            </a:r>
            <a:endParaRPr lang="en-US" sz="2800" dirty="0"/>
          </a:p>
          <a:p>
            <a:pPr marL="569913" lvl="0" indent="-225425">
              <a:spcAft>
                <a:spcPts val="1200"/>
              </a:spcAft>
            </a:pPr>
            <a:r>
              <a:rPr lang="en-GB" sz="2800" dirty="0"/>
              <a:t>taking as much care of ourselves as we do the people we care for</a:t>
            </a:r>
            <a:endParaRPr lang="en-US" sz="2800" dirty="0"/>
          </a:p>
          <a:p>
            <a:endParaRPr lang="en-US" sz="2800" dirty="0"/>
          </a:p>
        </p:txBody>
      </p:sp>
      <p:sp>
        <p:nvSpPr>
          <p:cNvPr id="5" name="Title 1"/>
          <p:cNvSpPr txBox="1">
            <a:spLocks/>
          </p:cNvSpPr>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b="1" smtClean="0">
                <a:solidFill>
                  <a:srgbClr val="390766"/>
                </a:solidFill>
              </a:rPr>
              <a:t>Preventative Tips for Positive Mental Health</a:t>
            </a:r>
            <a:endParaRPr lang="en-US" dirty="0">
              <a:solidFill>
                <a:srgbClr val="390766"/>
              </a:solidFill>
            </a:endParaRPr>
          </a:p>
        </p:txBody>
      </p:sp>
    </p:spTree>
    <p:extLst>
      <p:ext uri="{BB962C8B-B14F-4D97-AF65-F5344CB8AC3E}">
        <p14:creationId xmlns:p14="http://schemas.microsoft.com/office/powerpoint/2010/main" xmlns="" val="1790050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743200" y="685800"/>
            <a:ext cx="5867400" cy="1143000"/>
          </a:xfrm>
        </p:spPr>
        <p:txBody>
          <a:bodyPr/>
          <a:lstStyle/>
          <a:p>
            <a:r>
              <a:rPr lang="en-GB" b="1" dirty="0" smtClean="0">
                <a:solidFill>
                  <a:srgbClr val="390766"/>
                </a:solidFill>
              </a:rPr>
              <a:t>The Self-System </a:t>
            </a:r>
            <a:endParaRPr lang="en-US" dirty="0" smtClean="0">
              <a:solidFill>
                <a:srgbClr val="390766"/>
              </a:solidFill>
            </a:endParaRPr>
          </a:p>
        </p:txBody>
      </p:sp>
      <p:sp>
        <p:nvSpPr>
          <p:cNvPr id="3" name="Content Placeholder 2"/>
          <p:cNvSpPr>
            <a:spLocks noGrp="1"/>
          </p:cNvSpPr>
          <p:nvPr>
            <p:ph idx="1"/>
          </p:nvPr>
        </p:nvSpPr>
        <p:spPr>
          <a:xfrm>
            <a:off x="381000" y="2255837"/>
            <a:ext cx="8686800" cy="2849563"/>
          </a:xfrm>
        </p:spPr>
        <p:txBody>
          <a:bodyPr/>
          <a:lstStyle/>
          <a:p>
            <a:pPr marL="742950" indent="-742950">
              <a:buFont typeface="+mj-lt"/>
              <a:buAutoNum type="arabicPeriod"/>
            </a:pPr>
            <a:r>
              <a:rPr lang="en-GB" sz="3600" i="1" dirty="0" smtClean="0"/>
              <a:t>Self-image, self-concept, self-perception</a:t>
            </a:r>
            <a:endParaRPr lang="en-US" sz="3600" dirty="0" smtClean="0"/>
          </a:p>
          <a:p>
            <a:pPr marL="742950" indent="-742950">
              <a:buFont typeface="+mj-lt"/>
              <a:buAutoNum type="arabicPeriod"/>
            </a:pPr>
            <a:r>
              <a:rPr lang="en-GB" sz="3600" i="1" dirty="0" smtClean="0"/>
              <a:t>Self-confidence, self-efficacy</a:t>
            </a:r>
            <a:endParaRPr lang="en-US" sz="3600" dirty="0" smtClean="0"/>
          </a:p>
          <a:p>
            <a:pPr marL="742950" indent="-742950">
              <a:buFont typeface="+mj-lt"/>
              <a:buAutoNum type="arabicPeriod"/>
            </a:pPr>
            <a:r>
              <a:rPr lang="en-GB" sz="3600" i="1" dirty="0" smtClean="0"/>
              <a:t>Self-acceptance, self-worth, self-respect, self-esteem</a:t>
            </a:r>
            <a:endParaRPr lang="en-US" sz="3600" dirty="0" smtClean="0"/>
          </a:p>
          <a:p>
            <a:pPr marL="742950" indent="-742950">
              <a:buFont typeface="+mj-lt"/>
              <a:buAutoNum type="arabicPeriod"/>
            </a:pPr>
            <a:endParaRPr lang="en-US" sz="3600" dirty="0"/>
          </a:p>
        </p:txBody>
      </p:sp>
      <p:pic>
        <p:nvPicPr>
          <p:cNvPr id="5" name="Picture 4" descr="starting-points-600x400.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29200" y="4089400"/>
            <a:ext cx="4267200" cy="2844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895600" y="762000"/>
            <a:ext cx="5638800" cy="1143000"/>
          </a:xfrm>
        </p:spPr>
        <p:txBody>
          <a:bodyPr/>
          <a:lstStyle/>
          <a:p>
            <a:r>
              <a:rPr lang="en-GB" b="1" smtClean="0">
                <a:solidFill>
                  <a:srgbClr val="390766"/>
                </a:solidFill>
              </a:rPr>
              <a:t>The Self-System</a:t>
            </a:r>
            <a:endParaRPr lang="en-US" dirty="0">
              <a:solidFill>
                <a:srgbClr val="390766"/>
              </a:solidFill>
            </a:endParaRPr>
          </a:p>
        </p:txBody>
      </p:sp>
      <p:sp>
        <p:nvSpPr>
          <p:cNvPr id="3" name="Content Placeholder 2"/>
          <p:cNvSpPr>
            <a:spLocks noGrp="1"/>
          </p:cNvSpPr>
          <p:nvPr>
            <p:ph idx="1"/>
          </p:nvPr>
        </p:nvSpPr>
        <p:spPr>
          <a:xfrm>
            <a:off x="228600" y="2209800"/>
            <a:ext cx="4419600" cy="4419600"/>
          </a:xfrm>
        </p:spPr>
        <p:txBody>
          <a:bodyPr/>
          <a:lstStyle/>
          <a:p>
            <a:pPr>
              <a:buNone/>
            </a:pPr>
            <a:r>
              <a:rPr lang="en-US" sz="2400" b="1" dirty="0" smtClean="0">
                <a:solidFill>
                  <a:srgbClr val="390766"/>
                </a:solidFill>
              </a:rPr>
              <a:t>Some aspects of Low Self-Esteem</a:t>
            </a:r>
          </a:p>
          <a:p>
            <a:pPr>
              <a:lnSpc>
                <a:spcPct val="60000"/>
              </a:lnSpc>
              <a:buNone/>
            </a:pPr>
            <a:endParaRPr lang="en-US" sz="2400" b="1" dirty="0" smtClean="0">
              <a:solidFill>
                <a:srgbClr val="390766"/>
              </a:solidFill>
            </a:endParaRPr>
          </a:p>
          <a:p>
            <a:r>
              <a:rPr lang="en-US" sz="2400" dirty="0" smtClean="0"/>
              <a:t>Expect people to be critical of them</a:t>
            </a:r>
          </a:p>
          <a:p>
            <a:r>
              <a:rPr lang="en-US" sz="2400" dirty="0" smtClean="0"/>
              <a:t>Are passive or obstructive self agents </a:t>
            </a:r>
          </a:p>
          <a:p>
            <a:r>
              <a:rPr lang="en-GB" sz="2400" dirty="0" smtClean="0"/>
              <a:t>Have negative perceptions of their skills, appearance, sexuality and behaviours</a:t>
            </a:r>
          </a:p>
          <a:p>
            <a:r>
              <a:rPr lang="en-GB" sz="2400" dirty="0" smtClean="0"/>
              <a:t>Perform less well when being  watched </a:t>
            </a:r>
          </a:p>
          <a:p>
            <a:endParaRPr lang="en-US" sz="2400" dirty="0"/>
          </a:p>
        </p:txBody>
      </p:sp>
      <p:sp>
        <p:nvSpPr>
          <p:cNvPr id="4" name="Content Placeholder 2"/>
          <p:cNvSpPr txBox="1">
            <a:spLocks/>
          </p:cNvSpPr>
          <p:nvPr/>
        </p:nvSpPr>
        <p:spPr bwMode="auto">
          <a:xfrm>
            <a:off x="4648200" y="2209800"/>
            <a:ext cx="4495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rgbClr val="008000"/>
                </a:solidFill>
                <a:effectLst/>
                <a:uLnTx/>
                <a:uFillTx/>
                <a:latin typeface="+mn-lt"/>
                <a:ea typeface="+mn-ea"/>
                <a:cs typeface="+mn-cs"/>
              </a:rPr>
              <a:t>Some aspects of High Self-Esteem</a:t>
            </a:r>
          </a:p>
          <a:p>
            <a:pPr marR="0" lvl="0" algn="l" defTabSz="914400" rtl="0" eaLnBrk="1" fontAlgn="base" latinLnBrk="0" hangingPunct="1">
              <a:lnSpc>
                <a:spcPct val="60000"/>
              </a:lnSpc>
              <a:spcBef>
                <a:spcPct val="20000"/>
              </a:spcBef>
              <a:spcAft>
                <a:spcPct val="0"/>
              </a:spcAft>
              <a:buClrTx/>
              <a:buSzTx/>
              <a:tabLst/>
              <a:defRPr/>
            </a:pPr>
            <a:endParaRPr kumimoji="0" lang="en-US" sz="2400" b="1" i="0" u="none" strike="noStrike" kern="1200" cap="none" spc="0" normalizeH="0" baseline="0" noProof="0" dirty="0" smtClean="0">
              <a:ln>
                <a:noFill/>
              </a:ln>
              <a:solidFill>
                <a:srgbClr val="390766"/>
              </a:solidFill>
              <a:effectLst/>
              <a:uLnTx/>
              <a:uFillTx/>
              <a:latin typeface="+mn-lt"/>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 typeface="Arial"/>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Are active self-agents</a:t>
            </a:r>
          </a:p>
          <a:p>
            <a:pPr marL="457200" marR="0" lvl="0" indent="-457200" algn="l" defTabSz="914400" rtl="0" eaLnBrk="1" fontAlgn="base" latinLnBrk="0" hangingPunct="1">
              <a:lnSpc>
                <a:spcPct val="100000"/>
              </a:lnSpc>
              <a:spcBef>
                <a:spcPct val="20000"/>
              </a:spcBef>
              <a:spcAft>
                <a:spcPct val="0"/>
              </a:spcAft>
              <a:buClrTx/>
              <a:buSzTx/>
              <a:buFont typeface="Arial"/>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Have positive perception of their</a:t>
            </a:r>
            <a:r>
              <a:rPr kumimoji="0" lang="en-GB" sz="2400" b="0" i="0" u="none" strike="noStrike" kern="1200" cap="none" spc="0" normalizeH="0" noProof="0" dirty="0" smtClean="0">
                <a:ln>
                  <a:noFill/>
                </a:ln>
                <a:solidFill>
                  <a:schemeClr val="tx1"/>
                </a:solidFill>
                <a:effectLst/>
                <a:uLnTx/>
                <a:uFillTx/>
                <a:latin typeface="+mn-lt"/>
                <a:ea typeface="+mn-ea"/>
                <a:cs typeface="+mn-cs"/>
              </a:rPr>
              <a:t> </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skills, appearance,</a:t>
            </a:r>
            <a:r>
              <a:rPr kumimoji="0" lang="en-GB" sz="2400" b="0" i="0" u="none" strike="noStrike" kern="1200" cap="none" spc="0" normalizeH="0" noProof="0" dirty="0" smtClean="0">
                <a:ln>
                  <a:noFill/>
                </a:ln>
                <a:solidFill>
                  <a:schemeClr val="tx1"/>
                </a:solidFill>
                <a:effectLst/>
                <a:uLnTx/>
                <a:uFillTx/>
                <a:latin typeface="+mn-lt"/>
                <a:ea typeface="+mn-ea"/>
                <a:cs typeface="+mn-cs"/>
              </a:rPr>
              <a:t> </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sexuality</a:t>
            </a:r>
            <a:r>
              <a:rPr kumimoji="0" lang="en-GB" sz="2400" b="0" i="0" u="none" strike="noStrike" kern="1200" cap="none" spc="0" normalizeH="0" noProof="0" dirty="0" smtClean="0">
                <a:ln>
                  <a:noFill/>
                </a:ln>
                <a:solidFill>
                  <a:schemeClr val="tx1"/>
                </a:solidFill>
                <a:effectLst/>
                <a:uLnTx/>
                <a:uFillTx/>
                <a:latin typeface="+mn-lt"/>
                <a:ea typeface="+mn-ea"/>
                <a:cs typeface="+mn-cs"/>
              </a:rPr>
              <a:t> </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and behaviours </a:t>
            </a:r>
          </a:p>
          <a:p>
            <a:pPr marL="457200" marR="0" lvl="0" indent="-457200" algn="l" defTabSz="914400" rtl="0" eaLnBrk="1" fontAlgn="base" latinLnBrk="0" hangingPunct="1">
              <a:lnSpc>
                <a:spcPct val="100000"/>
              </a:lnSpc>
              <a:spcBef>
                <a:spcPct val="20000"/>
              </a:spcBef>
              <a:spcAft>
                <a:spcPct val="0"/>
              </a:spcAft>
              <a:buClrTx/>
              <a:buSzTx/>
              <a:buFont typeface="Arial"/>
              <a:buChar char="•"/>
              <a:tabLst/>
              <a:defRPr/>
            </a:pPr>
            <a:r>
              <a:rPr lang="en-GB" sz="2400" dirty="0" smtClean="0">
                <a:latin typeface="+mn-lt"/>
              </a:rPr>
              <a:t>Perform equally well when being observed as when not watched</a:t>
            </a:r>
          </a:p>
          <a:p>
            <a:pPr marR="0" lvl="0" algn="l" defTabSz="914400" rtl="0" eaLnBrk="1" fontAlgn="base" latinLnBrk="0" hangingPunct="1">
              <a:lnSpc>
                <a:spcPct val="100000"/>
              </a:lnSpc>
              <a:spcBef>
                <a:spcPct val="20000"/>
              </a:spcBef>
              <a:spcAft>
                <a:spcPct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514600" y="685800"/>
            <a:ext cx="6324600" cy="1143000"/>
          </a:xfrm>
        </p:spPr>
        <p:txBody>
          <a:bodyPr/>
          <a:lstStyle/>
          <a:p>
            <a:r>
              <a:rPr lang="en-GB" b="1" dirty="0">
                <a:solidFill>
                  <a:srgbClr val="390766"/>
                </a:solidFill>
              </a:rPr>
              <a:t>The Self System</a:t>
            </a:r>
            <a:endParaRPr lang="en-US" dirty="0"/>
          </a:p>
        </p:txBody>
      </p:sp>
      <p:sp>
        <p:nvSpPr>
          <p:cNvPr id="4" name="Content Placeholder 2"/>
          <p:cNvSpPr txBox="1">
            <a:spLocks/>
          </p:cNvSpPr>
          <p:nvPr/>
        </p:nvSpPr>
        <p:spPr bwMode="auto">
          <a:xfrm>
            <a:off x="228600" y="1905000"/>
            <a:ext cx="44958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400" b="1" dirty="0" smtClean="0">
                <a:solidFill>
                  <a:srgbClr val="390766"/>
                </a:solidFill>
              </a:rPr>
              <a:t>Some aspects of Low Self-Esteem</a:t>
            </a:r>
          </a:p>
          <a:p>
            <a:pPr>
              <a:lnSpc>
                <a:spcPct val="60000"/>
              </a:lnSpc>
              <a:buFont typeface="Arial" pitchFamily="34" charset="0"/>
              <a:buNone/>
            </a:pPr>
            <a:endParaRPr lang="en-US" sz="2400" dirty="0" smtClean="0"/>
          </a:p>
          <a:p>
            <a:r>
              <a:rPr lang="en-GB" sz="2400" dirty="0" smtClean="0"/>
              <a:t>Are defensive and passive in response to criticism</a:t>
            </a:r>
          </a:p>
          <a:p>
            <a:r>
              <a:rPr lang="en-GB" sz="2400" dirty="0" smtClean="0"/>
              <a:t>Have unrealistic expectation about their performance </a:t>
            </a:r>
            <a:endParaRPr lang="en-US" sz="2400" dirty="0" smtClean="0"/>
          </a:p>
          <a:p>
            <a:r>
              <a:rPr lang="en-GB" sz="2400" dirty="0" smtClean="0"/>
              <a:t>Are dissatisfied with their lot in life</a:t>
            </a:r>
          </a:p>
          <a:p>
            <a:r>
              <a:rPr lang="en-GB" sz="2400" dirty="0" smtClean="0"/>
              <a:t>Have a weak social support system </a:t>
            </a:r>
          </a:p>
          <a:p>
            <a:r>
              <a:rPr lang="en-GB" sz="2400" dirty="0" smtClean="0"/>
              <a:t>Have difficulty accepting compliments</a:t>
            </a:r>
            <a:endParaRPr lang="en-US" sz="2400" dirty="0" smtClean="0"/>
          </a:p>
          <a:p>
            <a:pPr marL="0" indent="0">
              <a:buFont typeface="Arial" pitchFamily="34" charset="0"/>
              <a:buNone/>
            </a:pPr>
            <a:endParaRPr lang="en-US" sz="2400" dirty="0" smtClean="0"/>
          </a:p>
          <a:p>
            <a:endParaRPr lang="en-US" sz="2400" dirty="0"/>
          </a:p>
        </p:txBody>
      </p:sp>
      <p:sp>
        <p:nvSpPr>
          <p:cNvPr id="5" name="Content Placeholder 2"/>
          <p:cNvSpPr txBox="1">
            <a:spLocks/>
          </p:cNvSpPr>
          <p:nvPr/>
        </p:nvSpPr>
        <p:spPr bwMode="auto">
          <a:xfrm>
            <a:off x="4724400" y="1905000"/>
            <a:ext cx="44958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rgbClr val="008000"/>
                </a:solidFill>
                <a:effectLst/>
                <a:uLnTx/>
                <a:uFillTx/>
                <a:latin typeface="+mn-lt"/>
                <a:ea typeface="+mn-ea"/>
                <a:cs typeface="+mn-cs"/>
              </a:rPr>
              <a:t>Some aspects of High Self-Esteem</a:t>
            </a:r>
          </a:p>
          <a:p>
            <a:pPr marR="0" lvl="0" algn="l" defTabSz="914400" rtl="0" eaLnBrk="1" fontAlgn="base" latinLnBrk="0" hangingPunct="1">
              <a:lnSpc>
                <a:spcPct val="60000"/>
              </a:lnSpc>
              <a:spcBef>
                <a:spcPct val="20000"/>
              </a:spcBef>
              <a:spcAft>
                <a:spcPct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 typeface="Arial"/>
              <a:buChar char="•"/>
              <a:tabLst/>
              <a:defRPr/>
            </a:pPr>
            <a:r>
              <a:rPr lang="en-GB" sz="2400" dirty="0" smtClean="0">
                <a:latin typeface="+mn-lt"/>
              </a:rPr>
              <a:t>Are non-defensive and assertive in response to criticism</a:t>
            </a:r>
            <a:endParaRPr lang="en-US" sz="2400" dirty="0">
              <a:latin typeface="+mn-lt"/>
            </a:endParaRPr>
          </a:p>
          <a:p>
            <a:pPr marL="457200" marR="0" lvl="0" indent="-457200" algn="l" defTabSz="914400" rtl="0" eaLnBrk="1" fontAlgn="base" latinLnBrk="0" hangingPunct="1">
              <a:lnSpc>
                <a:spcPct val="100000"/>
              </a:lnSpc>
              <a:spcBef>
                <a:spcPct val="20000"/>
              </a:spcBef>
              <a:spcAft>
                <a:spcPct val="0"/>
              </a:spcAft>
              <a:buClrTx/>
              <a:buSzTx/>
              <a:buFont typeface="Arial"/>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Evaluate their performance</a:t>
            </a:r>
            <a:r>
              <a:rPr kumimoji="0" lang="en-GB" sz="2400" b="0" i="0" u="none" strike="noStrike" kern="1200" cap="none" spc="0" normalizeH="0" noProof="0" dirty="0" smtClean="0">
                <a:ln>
                  <a:noFill/>
                </a:ln>
                <a:solidFill>
                  <a:schemeClr val="tx1"/>
                </a:solidFill>
                <a:effectLst/>
                <a:uLnTx/>
                <a:uFillTx/>
                <a:latin typeface="+mn-lt"/>
                <a:ea typeface="+mn-ea"/>
                <a:cs typeface="+mn-cs"/>
              </a:rPr>
              <a:t> </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realistically </a:t>
            </a:r>
          </a:p>
          <a:p>
            <a:pPr marL="457200" marR="0" lvl="0" indent="-457200" algn="l" defTabSz="914400" rtl="0" eaLnBrk="1" fontAlgn="base" latinLnBrk="0" hangingPunct="1">
              <a:lnSpc>
                <a:spcPct val="100000"/>
              </a:lnSpc>
              <a:spcBef>
                <a:spcPct val="20000"/>
              </a:spcBef>
              <a:spcAft>
                <a:spcPct val="0"/>
              </a:spcAft>
              <a:buClrTx/>
              <a:buSzTx/>
              <a:buFont typeface="Arial"/>
              <a:buChar char="•"/>
              <a:tabLst/>
              <a:defRPr/>
            </a:pPr>
            <a:r>
              <a:rPr lang="en-GB" sz="2400" dirty="0" smtClean="0">
                <a:latin typeface="+mn-lt"/>
              </a:rPr>
              <a:t>Express general satisfaction in life</a:t>
            </a:r>
            <a:endParaRPr lang="en-GB" sz="2400" dirty="0">
              <a:latin typeface="+mn-lt"/>
            </a:endParaRPr>
          </a:p>
          <a:p>
            <a:pPr marL="457200" marR="0" lvl="0" indent="-457200" algn="l" defTabSz="914400" rtl="0" eaLnBrk="1" fontAlgn="base" latinLnBrk="0" hangingPunct="1">
              <a:lnSpc>
                <a:spcPct val="100000"/>
              </a:lnSpc>
              <a:spcBef>
                <a:spcPct val="20000"/>
              </a:spcBef>
              <a:spcAft>
                <a:spcPct val="0"/>
              </a:spcAft>
              <a:buClrTx/>
              <a:buSzTx/>
              <a:buFont typeface="Arial"/>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Have a strong social support network </a:t>
            </a:r>
          </a:p>
          <a:p>
            <a:pPr marL="457200" marR="0" lvl="0" indent="-457200" algn="l" defTabSz="914400" rtl="0" eaLnBrk="1" fontAlgn="base" latinLnBrk="0" hangingPunct="1">
              <a:lnSpc>
                <a:spcPct val="100000"/>
              </a:lnSpc>
              <a:spcBef>
                <a:spcPct val="20000"/>
              </a:spcBef>
              <a:spcAft>
                <a:spcPct val="0"/>
              </a:spcAft>
              <a:buClrTx/>
              <a:buSzTx/>
              <a:buFont typeface="Arial"/>
              <a:buChar char="•"/>
              <a:tabLst/>
              <a:defRPr/>
            </a:pPr>
            <a:r>
              <a:rPr lang="en-GB" sz="2400" dirty="0" smtClean="0">
                <a:latin typeface="+mn-lt"/>
              </a:rPr>
              <a:t>Can accept compliments easily</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085019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286000" y="457200"/>
            <a:ext cx="6400800" cy="1143000"/>
          </a:xfrm>
        </p:spPr>
        <p:txBody>
          <a:bodyPr/>
          <a:lstStyle/>
          <a:p>
            <a:r>
              <a:rPr lang="en-US" b="1" dirty="0" smtClean="0">
                <a:solidFill>
                  <a:srgbClr val="390766"/>
                </a:solidFill>
              </a:rPr>
              <a:t>God’s Word and </a:t>
            </a:r>
            <a:br>
              <a:rPr lang="en-US" b="1" dirty="0" smtClean="0">
                <a:solidFill>
                  <a:srgbClr val="390766"/>
                </a:solidFill>
              </a:rPr>
            </a:br>
            <a:r>
              <a:rPr lang="en-US" b="1" dirty="0" smtClean="0">
                <a:solidFill>
                  <a:srgbClr val="390766"/>
                </a:solidFill>
              </a:rPr>
              <a:t>Our True Selves</a:t>
            </a:r>
            <a:endParaRPr lang="en-US" b="1" dirty="0">
              <a:solidFill>
                <a:srgbClr val="390766"/>
              </a:solidFill>
            </a:endParaRPr>
          </a:p>
        </p:txBody>
      </p:sp>
      <p:sp>
        <p:nvSpPr>
          <p:cNvPr id="3" name="Content Placeholder 2"/>
          <p:cNvSpPr>
            <a:spLocks noGrp="1"/>
          </p:cNvSpPr>
          <p:nvPr>
            <p:ph idx="1"/>
          </p:nvPr>
        </p:nvSpPr>
        <p:spPr>
          <a:xfrm>
            <a:off x="685800" y="2789237"/>
            <a:ext cx="8229600" cy="3001963"/>
          </a:xfrm>
        </p:spPr>
        <p:txBody>
          <a:bodyPr/>
          <a:lstStyle/>
          <a:p>
            <a:pPr marL="0" indent="0" algn="ctr">
              <a:buNone/>
            </a:pPr>
            <a:r>
              <a:rPr lang="en-GB" sz="3600" dirty="0" smtClean="0"/>
              <a:t>For we are God’s handiwork, created in Christ Jesus to do good works, which God prepared</a:t>
            </a:r>
            <a:r>
              <a:rPr lang="en-GB" sz="3600" dirty="0"/>
              <a:t> </a:t>
            </a:r>
            <a:r>
              <a:rPr lang="en-GB" sz="3600" dirty="0" smtClean="0"/>
              <a:t>in advance for us to do.</a:t>
            </a:r>
          </a:p>
          <a:p>
            <a:pPr marL="0" indent="0" algn="ctr">
              <a:buNone/>
            </a:pPr>
            <a:r>
              <a:rPr lang="en-GB" dirty="0" smtClean="0"/>
              <a:t>Ephesians 2:10  (NIV)</a:t>
            </a:r>
            <a:endParaRPr lang="en-US" dirty="0" smtClean="0"/>
          </a:p>
          <a:p>
            <a:pPr algn="ctr">
              <a:buNone/>
            </a:pP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GERAL.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037" y="0"/>
            <a:ext cx="9309323" cy="6858000"/>
          </a:xfrm>
          <a:prstGeom prst="rect">
            <a:avLst/>
          </a:prstGeom>
        </p:spPr>
      </p:pic>
      <p:sp>
        <p:nvSpPr>
          <p:cNvPr id="2" name="Title 1"/>
          <p:cNvSpPr>
            <a:spLocks noGrp="1"/>
          </p:cNvSpPr>
          <p:nvPr>
            <p:ph type="title"/>
          </p:nvPr>
        </p:nvSpPr>
        <p:spPr>
          <a:xfrm>
            <a:off x="457200" y="685800"/>
            <a:ext cx="8229600" cy="1143000"/>
          </a:xfrm>
        </p:spPr>
        <p:txBody>
          <a:bodyPr/>
          <a:lstStyle/>
          <a:p>
            <a:r>
              <a:rPr lang="en-US" sz="4800" b="1" dirty="0" smtClean="0">
                <a:solidFill>
                  <a:srgbClr val="390766"/>
                </a:solidFill>
                <a:latin typeface="Palatino"/>
                <a:cs typeface="Palatino"/>
              </a:rPr>
              <a:t>Prayer</a:t>
            </a:r>
            <a:endParaRPr lang="en-US" sz="4800" b="1" dirty="0">
              <a:solidFill>
                <a:srgbClr val="390766"/>
              </a:solidFill>
              <a:latin typeface="Palatino"/>
              <a:cs typeface="Palatino"/>
            </a:endParaRPr>
          </a:p>
        </p:txBody>
      </p:sp>
      <p:sp>
        <p:nvSpPr>
          <p:cNvPr id="4" name="Content Placeholder 3"/>
          <p:cNvSpPr>
            <a:spLocks noGrp="1"/>
          </p:cNvSpPr>
          <p:nvPr>
            <p:ph idx="1"/>
          </p:nvPr>
        </p:nvSpPr>
        <p:spPr>
          <a:xfrm>
            <a:off x="381000" y="2057400"/>
            <a:ext cx="8534400" cy="2895600"/>
          </a:xfrm>
        </p:spPr>
        <p:txBody>
          <a:bodyPr/>
          <a:lstStyle/>
          <a:p>
            <a:pPr marL="0" indent="0" algn="ctr">
              <a:buNone/>
            </a:pPr>
            <a:r>
              <a:rPr lang="en-US" sz="3600" dirty="0">
                <a:latin typeface="Palatino"/>
                <a:cs typeface="Palatino"/>
              </a:rPr>
              <a:t>“Dear friend, I pray that you may enjoy good health and that all may go well with you, even as your soul is getting along well.” </a:t>
            </a:r>
          </a:p>
          <a:p>
            <a:pPr marL="0" indent="0" algn="ctr">
              <a:buNone/>
            </a:pPr>
            <a:r>
              <a:rPr lang="en-US" sz="2800" dirty="0">
                <a:latin typeface="Palatino"/>
                <a:cs typeface="Palatino"/>
              </a:rPr>
              <a:t>3 John 1:2 </a:t>
            </a:r>
          </a:p>
          <a:p>
            <a:pPr marL="0" indent="0" algn="ctr">
              <a:buNone/>
            </a:pPr>
            <a:endParaRPr lang="en-US" sz="3600" dirty="0">
              <a:latin typeface="Palatino"/>
              <a:cs typeface="Palatino"/>
            </a:endParaRPr>
          </a:p>
        </p:txBody>
      </p:sp>
      <p:pic>
        <p:nvPicPr>
          <p:cNvPr id="6" name="Picture 5"/>
          <p:cNvPicPr>
            <a:picLocks noChangeAspect="1"/>
          </p:cNvPicPr>
          <p:nvPr/>
        </p:nvPicPr>
        <p:blipFill>
          <a:blip r:embed="rId4" cstate="print">
            <a:extLst>
              <a:ext uri="{BEBA8EAE-BF5A-486C-A8C5-ECC9F3942E4B}">
                <a14:imgProps xmlns:a14="http://schemas.microsoft.com/office/drawing/2010/main" xmlns="">
                  <a14:imgLayer r:embed="rId5">
                    <a14:imgEffect>
                      <a14:backgroundRemoval t="10000" b="90000" l="10000" r="90000"/>
                    </a14:imgEffect>
                  </a14:imgLayer>
                </a14:imgProps>
              </a:ext>
            </a:extLst>
          </a:blip>
          <a:stretch>
            <a:fillRect/>
          </a:stretch>
        </p:blipFill>
        <p:spPr>
          <a:xfrm>
            <a:off x="4800600" y="3699884"/>
            <a:ext cx="5333999" cy="35518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01[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095" cy="6857999"/>
          </a:xfrm>
          <a:prstGeom prst="rect">
            <a:avLst/>
          </a:prstGeom>
        </p:spPr>
      </p:pic>
      <p:sp>
        <p:nvSpPr>
          <p:cNvPr id="6" name="Title 1"/>
          <p:cNvSpPr>
            <a:spLocks noGrp="1"/>
          </p:cNvSpPr>
          <p:nvPr>
            <p:ph type="title"/>
          </p:nvPr>
        </p:nvSpPr>
        <p:spPr>
          <a:xfrm>
            <a:off x="457200" y="3505200"/>
            <a:ext cx="8229600" cy="1143000"/>
          </a:xfrm>
          <a:effectLst>
            <a:outerShdw blurRad="50800" dist="38100" dir="10800000" algn="r" rotWithShape="0">
              <a:prstClr val="black">
                <a:alpha val="40000"/>
              </a:prstClr>
            </a:outerShdw>
          </a:effectLst>
        </p:spPr>
        <p:txBody>
          <a:bodyPr/>
          <a:lstStyle/>
          <a:p>
            <a:r>
              <a:rPr lang="en-US" dirty="0" smtClean="0">
                <a:solidFill>
                  <a:schemeClr val="bg1"/>
                </a:solidFill>
                <a:latin typeface="Book Antiqua"/>
                <a:cs typeface="Book Antiqua"/>
              </a:rPr>
              <a:t>Understanding</a:t>
            </a:r>
            <a:br>
              <a:rPr lang="en-US" dirty="0" smtClean="0">
                <a:solidFill>
                  <a:schemeClr val="bg1"/>
                </a:solidFill>
                <a:latin typeface="Book Antiqua"/>
                <a:cs typeface="Book Antiqua"/>
              </a:rPr>
            </a:br>
            <a:r>
              <a:rPr lang="en-US" dirty="0" smtClean="0">
                <a:solidFill>
                  <a:schemeClr val="bg1"/>
                </a:solidFill>
                <a:latin typeface="Book Antiqua"/>
                <a:cs typeface="Book Antiqua"/>
              </a:rPr>
              <a:t> Mental Health</a:t>
            </a:r>
          </a:p>
        </p:txBody>
      </p:sp>
      <p:sp>
        <p:nvSpPr>
          <p:cNvPr id="7" name="Title 1"/>
          <p:cNvSpPr txBox="1">
            <a:spLocks/>
          </p:cNvSpPr>
          <p:nvPr/>
        </p:nvSpPr>
        <p:spPr bwMode="auto">
          <a:xfrm>
            <a:off x="533400" y="4648200"/>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kumimoji="0" lang="en-US" sz="1600" b="0" u="none" strike="noStrike" kern="1200" cap="none" spc="0" normalizeH="0" baseline="0" noProof="0" dirty="0" smtClean="0">
                <a:ln>
                  <a:noFill/>
                </a:ln>
                <a:solidFill>
                  <a:schemeClr val="tx1"/>
                </a:solidFill>
                <a:effectLst/>
                <a:uLnTx/>
                <a:uFillTx/>
                <a:latin typeface="Book Antiqua"/>
                <a:ea typeface="+mj-ea"/>
                <a:cs typeface="Book Antiqua"/>
              </a:rPr>
              <a:t>Written by</a:t>
            </a:r>
          </a:p>
          <a:p>
            <a:pPr algn="ctr"/>
            <a:r>
              <a:rPr kumimoji="0" lang="en-US" sz="1600" b="0" u="none" strike="noStrike" kern="1200" cap="none" spc="0" normalizeH="0" noProof="0" dirty="0" smtClean="0">
                <a:ln>
                  <a:noFill/>
                </a:ln>
                <a:solidFill>
                  <a:schemeClr val="tx1"/>
                </a:solidFill>
                <a:effectLst/>
                <a:uLnTx/>
                <a:uFillTx/>
                <a:latin typeface="Book Antiqua"/>
                <a:ea typeface="+mj-ea"/>
                <a:cs typeface="Book Antiqua"/>
              </a:rPr>
              <a:t> Elsie Staple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438400" y="762000"/>
            <a:ext cx="6705600" cy="1143000"/>
          </a:xfrm>
        </p:spPr>
        <p:txBody>
          <a:bodyPr/>
          <a:lstStyle/>
          <a:p>
            <a:r>
              <a:rPr lang="en-US" b="1" dirty="0" smtClean="0">
                <a:solidFill>
                  <a:srgbClr val="390766"/>
                </a:solidFill>
              </a:rPr>
              <a:t>Mental Health Defined</a:t>
            </a:r>
            <a:endParaRPr lang="en-US" b="1" dirty="0">
              <a:solidFill>
                <a:srgbClr val="390766"/>
              </a:solidFill>
            </a:endParaRPr>
          </a:p>
        </p:txBody>
      </p:sp>
      <p:pic>
        <p:nvPicPr>
          <p:cNvPr id="5" name="Content Placeholder 4"/>
          <p:cNvPicPr>
            <a:picLocks noGrp="1" noChangeAspect="1"/>
          </p:cNvPicPr>
          <p:nvPr>
            <p:ph idx="1"/>
          </p:nvPr>
        </p:nvPicPr>
        <p:blipFill>
          <a:blip r:embed="rId4" cstate="print"/>
          <a:srcRect t="8753" b="8753"/>
          <a:stretch>
            <a:fillRect/>
          </a:stretch>
        </p:blipFill>
        <p:spPr>
          <a:xfrm>
            <a:off x="533400" y="2057400"/>
            <a:ext cx="8229600" cy="4525963"/>
          </a:xfrm>
          <a:prstGeom prst="rect">
            <a:avLst/>
          </a:prstGeom>
          <a:ln>
            <a:noFill/>
          </a:ln>
          <a:effectLst>
            <a:softEdge rad="112500"/>
          </a:effectLst>
        </p:spPr>
      </p:pic>
    </p:spTree>
    <p:extLst>
      <p:ext uri="{BB962C8B-B14F-4D97-AF65-F5344CB8AC3E}">
        <p14:creationId xmlns:p14="http://schemas.microsoft.com/office/powerpoint/2010/main" xmlns="" val="1194552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3048000" y="609600"/>
            <a:ext cx="6172200" cy="1143000"/>
          </a:xfrm>
        </p:spPr>
        <p:txBody>
          <a:bodyPr/>
          <a:lstStyle/>
          <a:p>
            <a:r>
              <a:rPr lang="en-US" b="1" dirty="0" smtClean="0">
                <a:solidFill>
                  <a:srgbClr val="390766"/>
                </a:solidFill>
              </a:rPr>
              <a:t>Mental Health Described</a:t>
            </a:r>
            <a:endParaRPr lang="en-US" b="1" dirty="0">
              <a:solidFill>
                <a:srgbClr val="390766"/>
              </a:solidFill>
            </a:endParaRPr>
          </a:p>
        </p:txBody>
      </p:sp>
      <p:sp>
        <p:nvSpPr>
          <p:cNvPr id="3" name="Content Placeholder 2"/>
          <p:cNvSpPr>
            <a:spLocks noGrp="1"/>
          </p:cNvSpPr>
          <p:nvPr>
            <p:ph idx="1"/>
          </p:nvPr>
        </p:nvSpPr>
        <p:spPr>
          <a:xfrm>
            <a:off x="3733800" y="2362200"/>
            <a:ext cx="4419600" cy="4038600"/>
          </a:xfrm>
        </p:spPr>
        <p:txBody>
          <a:bodyPr/>
          <a:lstStyle/>
          <a:p>
            <a:pPr lvl="0"/>
            <a:r>
              <a:rPr lang="en-GB" dirty="0" smtClean="0"/>
              <a:t>Psychological wellbeing</a:t>
            </a:r>
            <a:endParaRPr lang="en-US" dirty="0" smtClean="0"/>
          </a:p>
          <a:p>
            <a:pPr lvl="0"/>
            <a:r>
              <a:rPr lang="en-GB" dirty="0" smtClean="0"/>
              <a:t>Psychosocial health</a:t>
            </a:r>
            <a:endParaRPr lang="en-US" dirty="0" smtClean="0"/>
          </a:p>
          <a:p>
            <a:pPr lvl="0"/>
            <a:r>
              <a:rPr lang="en-GB" dirty="0" smtClean="0"/>
              <a:t>Psychosocial wellbeing</a:t>
            </a:r>
            <a:endParaRPr lang="en-US" dirty="0" smtClean="0"/>
          </a:p>
          <a:p>
            <a:pPr lvl="0"/>
            <a:r>
              <a:rPr lang="en-GB" dirty="0" smtClean="0"/>
              <a:t>Wellness</a:t>
            </a:r>
            <a:endParaRPr lang="en-US" dirty="0" smtClean="0"/>
          </a:p>
          <a:p>
            <a:pPr lvl="0"/>
            <a:r>
              <a:rPr lang="en-GB" dirty="0" smtClean="0"/>
              <a:t>Wellbeing</a:t>
            </a:r>
            <a:endParaRPr lang="en-US" dirty="0" smtClean="0"/>
          </a:p>
          <a:p>
            <a:pPr lvl="0"/>
            <a:r>
              <a:rPr lang="en-GB" dirty="0" smtClean="0"/>
              <a:t>Positive mental health</a:t>
            </a:r>
            <a:endParaRPr lang="en-US" dirty="0" smtClean="0"/>
          </a:p>
          <a:p>
            <a:pPr lvl="0"/>
            <a:r>
              <a:rPr lang="en-GB" dirty="0" smtClean="0"/>
              <a:t>Emotional health</a:t>
            </a:r>
            <a:endParaRPr lang="en-US" dirty="0" smtClean="0"/>
          </a:p>
          <a:p>
            <a:endParaRPr lang="en-US" sz="3600" dirty="0"/>
          </a:p>
        </p:txBody>
      </p:sp>
      <p:pic>
        <p:nvPicPr>
          <p:cNvPr id="6" name="Picture 5"/>
          <p:cNvPicPr>
            <a:picLocks noChangeAspect="1"/>
          </p:cNvPicPr>
          <p:nvPr/>
        </p:nvPicPr>
        <p:blipFill>
          <a:blip r:embed="rId4" cstate="print"/>
          <a:stretch>
            <a:fillRect/>
          </a:stretch>
        </p:blipFill>
        <p:spPr>
          <a:xfrm rot="5400000">
            <a:off x="-684178" y="2744821"/>
            <a:ext cx="4949757" cy="3276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597" y="0"/>
            <a:ext cx="9293725" cy="6857999"/>
          </a:xfrm>
          <a:prstGeom prst="rect">
            <a:avLst/>
          </a:prstGeom>
        </p:spPr>
      </p:pic>
      <p:sp>
        <p:nvSpPr>
          <p:cNvPr id="2" name="Title 1"/>
          <p:cNvSpPr>
            <a:spLocks noGrp="1"/>
          </p:cNvSpPr>
          <p:nvPr>
            <p:ph type="title"/>
          </p:nvPr>
        </p:nvSpPr>
        <p:spPr>
          <a:xfrm>
            <a:off x="685800" y="457200"/>
            <a:ext cx="8229600" cy="1143000"/>
          </a:xfrm>
        </p:spPr>
        <p:txBody>
          <a:bodyPr/>
          <a:lstStyle/>
          <a:p>
            <a:r>
              <a:rPr lang="en-GB" sz="4000" b="1" dirty="0" smtClean="0">
                <a:solidFill>
                  <a:srgbClr val="660066"/>
                </a:solidFill>
              </a:rPr>
              <a:t>The Determinants</a:t>
            </a:r>
            <a:br>
              <a:rPr lang="en-GB" sz="4000" b="1" dirty="0" smtClean="0">
                <a:solidFill>
                  <a:srgbClr val="660066"/>
                </a:solidFill>
              </a:rPr>
            </a:br>
            <a:r>
              <a:rPr lang="en-GB" sz="4000" b="1" dirty="0" smtClean="0">
                <a:solidFill>
                  <a:srgbClr val="660066"/>
                </a:solidFill>
              </a:rPr>
              <a:t> of Mental Health Promotion</a:t>
            </a:r>
            <a:endParaRPr lang="en-US" sz="4000" dirty="0">
              <a:solidFill>
                <a:srgbClr val="660066"/>
              </a:solidFill>
            </a:endParaRPr>
          </a:p>
        </p:txBody>
      </p:sp>
      <p:sp>
        <p:nvSpPr>
          <p:cNvPr id="3" name="Content Placeholder 2"/>
          <p:cNvSpPr>
            <a:spLocks noGrp="1"/>
          </p:cNvSpPr>
          <p:nvPr>
            <p:ph idx="1"/>
          </p:nvPr>
        </p:nvSpPr>
        <p:spPr>
          <a:xfrm>
            <a:off x="304800" y="2133600"/>
            <a:ext cx="8229600" cy="762000"/>
          </a:xfrm>
        </p:spPr>
        <p:txBody>
          <a:bodyPr/>
          <a:lstStyle/>
          <a:p>
            <a:pPr marL="1022350" algn="ctr">
              <a:buNone/>
            </a:pPr>
            <a:r>
              <a:rPr lang="en-GB" b="1" i="1" dirty="0" smtClean="0">
                <a:solidFill>
                  <a:srgbClr val="390766"/>
                </a:solidFill>
              </a:rPr>
              <a:t>Protective factors</a:t>
            </a:r>
            <a:endParaRPr lang="en-US" b="1" dirty="0" smtClean="0">
              <a:solidFill>
                <a:srgbClr val="390766"/>
              </a:solidFill>
            </a:endParaRPr>
          </a:p>
          <a:p>
            <a:pPr marL="1022350" algn="ctr">
              <a:buNone/>
            </a:pPr>
            <a:endParaRPr lang="en-GB" b="1" i="1" dirty="0" smtClean="0">
              <a:solidFill>
                <a:srgbClr val="390766"/>
              </a:solidFill>
            </a:endParaRPr>
          </a:p>
          <a:p>
            <a:pPr marL="1022350" algn="ctr">
              <a:buNone/>
            </a:pPr>
            <a:endParaRPr lang="en-GB" b="1" i="1" dirty="0" smtClean="0">
              <a:solidFill>
                <a:srgbClr val="390766"/>
              </a:solidFill>
            </a:endParaRPr>
          </a:p>
          <a:p>
            <a:pPr marL="1022350" algn="ctr">
              <a:buNone/>
            </a:pPr>
            <a:endParaRPr lang="en-GB" sz="1800" b="1" i="1" dirty="0" smtClean="0">
              <a:solidFill>
                <a:srgbClr val="390766"/>
              </a:solidFill>
            </a:endParaRPr>
          </a:p>
          <a:p>
            <a:pPr marL="1022350" algn="ctr">
              <a:buNone/>
            </a:pPr>
            <a:endParaRPr lang="en-US" sz="1800" b="1" dirty="0" smtClean="0">
              <a:solidFill>
                <a:srgbClr val="390766"/>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538296531"/>
              </p:ext>
            </p:extLst>
          </p:nvPr>
        </p:nvGraphicFramePr>
        <p:xfrm>
          <a:off x="1066800" y="2895600"/>
          <a:ext cx="7467599" cy="842774"/>
        </p:xfrm>
        <a:graphic>
          <a:graphicData uri="http://schemas.openxmlformats.org/drawingml/2006/table">
            <a:tbl>
              <a:tblPr/>
              <a:tblGrid>
                <a:gridCol w="1402545"/>
                <a:gridCol w="379065"/>
                <a:gridCol w="1004525"/>
                <a:gridCol w="379065"/>
                <a:gridCol w="1042432"/>
                <a:gridCol w="379065"/>
                <a:gridCol w="1269872"/>
                <a:gridCol w="379065"/>
                <a:gridCol w="1231965"/>
              </a:tblGrid>
              <a:tr h="421387">
                <a:tc>
                  <a:txBody>
                    <a:bodyPr/>
                    <a:lstStyle/>
                    <a:p>
                      <a:pPr marL="0" marR="0" algn="ctr">
                        <a:lnSpc>
                          <a:spcPct val="115000"/>
                        </a:lnSpc>
                        <a:spcBef>
                          <a:spcPts val="0"/>
                        </a:spcBef>
                        <a:spcAft>
                          <a:spcPts val="0"/>
                        </a:spcAft>
                      </a:pPr>
                      <a:r>
                        <a:rPr lang="en-US" sz="1400" b="1" dirty="0">
                          <a:solidFill>
                            <a:srgbClr val="390766"/>
                          </a:solidFill>
                          <a:latin typeface="Calibri"/>
                          <a:ea typeface="Calibri"/>
                          <a:cs typeface="Times New Roman"/>
                        </a:rPr>
                        <a:t>Environmental</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marL="0" marR="0" algn="ctr">
                        <a:lnSpc>
                          <a:spcPct val="115000"/>
                        </a:lnSpc>
                        <a:spcBef>
                          <a:spcPts val="0"/>
                        </a:spcBef>
                        <a:spcAft>
                          <a:spcPts val="0"/>
                        </a:spcAft>
                      </a:pPr>
                      <a:r>
                        <a:rPr lang="en-US" sz="1400" b="1" dirty="0">
                          <a:solidFill>
                            <a:srgbClr val="390766"/>
                          </a:solidFill>
                          <a:latin typeface="Calibri"/>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b="1">
                          <a:solidFill>
                            <a:srgbClr val="390766"/>
                          </a:solidFill>
                          <a:latin typeface="Calibri"/>
                          <a:ea typeface="Calibri"/>
                          <a:cs typeface="Times New Roman"/>
                        </a:rPr>
                        <a:t>Self</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marL="0" marR="0" algn="ctr">
                        <a:lnSpc>
                          <a:spcPct val="115000"/>
                        </a:lnSpc>
                        <a:spcBef>
                          <a:spcPts val="0"/>
                        </a:spcBef>
                        <a:spcAft>
                          <a:spcPts val="0"/>
                        </a:spcAft>
                      </a:pPr>
                      <a:r>
                        <a:rPr lang="en-US" sz="1400" b="1" dirty="0">
                          <a:solidFill>
                            <a:srgbClr val="390766"/>
                          </a:solidFill>
                          <a:latin typeface="Calibri"/>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b="1">
                          <a:solidFill>
                            <a:srgbClr val="390766"/>
                          </a:solidFill>
                          <a:latin typeface="Calibri"/>
                          <a:ea typeface="Calibri"/>
                          <a:cs typeface="Times New Roman"/>
                        </a:rPr>
                        <a:t>Emotional</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marL="0" marR="0" algn="ctr">
                        <a:lnSpc>
                          <a:spcPct val="115000"/>
                        </a:lnSpc>
                        <a:spcBef>
                          <a:spcPts val="0"/>
                        </a:spcBef>
                        <a:spcAft>
                          <a:spcPts val="0"/>
                        </a:spcAft>
                      </a:pPr>
                      <a:r>
                        <a:rPr lang="en-US" sz="1400" b="1">
                          <a:solidFill>
                            <a:srgbClr val="390766"/>
                          </a:solidFill>
                          <a:latin typeface="Calibri"/>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b="1">
                          <a:solidFill>
                            <a:srgbClr val="390766"/>
                          </a:solidFill>
                          <a:latin typeface="Calibri"/>
                          <a:ea typeface="Calibri"/>
                          <a:cs typeface="Times New Roman"/>
                        </a:rPr>
                        <a:t>Self</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marL="0" marR="0" algn="ctr">
                        <a:lnSpc>
                          <a:spcPct val="115000"/>
                        </a:lnSpc>
                        <a:spcBef>
                          <a:spcPts val="0"/>
                        </a:spcBef>
                        <a:spcAft>
                          <a:spcPts val="0"/>
                        </a:spcAft>
                      </a:pPr>
                      <a:r>
                        <a:rPr lang="en-US" sz="1400" b="1">
                          <a:solidFill>
                            <a:srgbClr val="390766"/>
                          </a:solidFill>
                          <a:latin typeface="Calibri"/>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b="1">
                          <a:solidFill>
                            <a:srgbClr val="390766"/>
                          </a:solidFill>
                          <a:latin typeface="Calibri"/>
                          <a:ea typeface="Calibri"/>
                          <a:cs typeface="Times New Roman"/>
                        </a:rPr>
                        <a:t>Social Skills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21387">
                <a:tc>
                  <a:txBody>
                    <a:bodyPr/>
                    <a:lstStyle/>
                    <a:p>
                      <a:pPr marL="0" marR="0" algn="ctr">
                        <a:lnSpc>
                          <a:spcPct val="115000"/>
                        </a:lnSpc>
                        <a:spcBef>
                          <a:spcPts val="0"/>
                        </a:spcBef>
                        <a:spcAft>
                          <a:spcPts val="0"/>
                        </a:spcAft>
                      </a:pPr>
                      <a:r>
                        <a:rPr lang="en-US" sz="1400" b="1" dirty="0">
                          <a:solidFill>
                            <a:srgbClr val="390766"/>
                          </a:solidFill>
                          <a:latin typeface="Calibri"/>
                          <a:ea typeface="Calibri"/>
                          <a:cs typeface="Times New Roman"/>
                        </a:rPr>
                        <a:t>quality</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390766"/>
                          </a:solidFill>
                          <a:latin typeface="Calibri"/>
                          <a:ea typeface="Calibri"/>
                          <a:cs typeface="Times New Roman"/>
                        </a:rPr>
                        <a:t>esteem</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390766"/>
                          </a:solidFill>
                          <a:latin typeface="Calibri"/>
                          <a:ea typeface="Calibri"/>
                          <a:cs typeface="Times New Roman"/>
                        </a:rPr>
                        <a:t>processing</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390766"/>
                          </a:solidFill>
                          <a:latin typeface="Calibri"/>
                          <a:ea typeface="Calibri"/>
                          <a:cs typeface="Times New Roman"/>
                        </a:rPr>
                        <a:t>management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390766"/>
                          </a:solidFill>
                          <a:latin typeface="Calibri"/>
                          <a:ea typeface="Calibri"/>
                          <a:cs typeface="Times New Roman"/>
                        </a:rPr>
                        <a:t>participation</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555815849"/>
              </p:ext>
            </p:extLst>
          </p:nvPr>
        </p:nvGraphicFramePr>
        <p:xfrm>
          <a:off x="1143000" y="5100828"/>
          <a:ext cx="7391399" cy="766572"/>
        </p:xfrm>
        <a:graphic>
          <a:graphicData uri="http://schemas.openxmlformats.org/drawingml/2006/table">
            <a:tbl>
              <a:tblPr/>
              <a:tblGrid>
                <a:gridCol w="1388233"/>
                <a:gridCol w="375198"/>
                <a:gridCol w="994275"/>
                <a:gridCol w="375198"/>
                <a:gridCol w="1031794"/>
                <a:gridCol w="375198"/>
                <a:gridCol w="1256912"/>
                <a:gridCol w="375198"/>
                <a:gridCol w="1219393"/>
              </a:tblGrid>
              <a:tr h="383286">
                <a:tc>
                  <a:txBody>
                    <a:bodyPr/>
                    <a:lstStyle/>
                    <a:p>
                      <a:pPr marL="0" marR="0" algn="ctr">
                        <a:lnSpc>
                          <a:spcPct val="115000"/>
                        </a:lnSpc>
                        <a:spcBef>
                          <a:spcPts val="0"/>
                        </a:spcBef>
                        <a:spcAft>
                          <a:spcPts val="0"/>
                        </a:spcAft>
                      </a:pPr>
                      <a:r>
                        <a:rPr lang="en-US" sz="1400" b="1" dirty="0">
                          <a:solidFill>
                            <a:srgbClr val="008000"/>
                          </a:solidFill>
                          <a:latin typeface="Calibri"/>
                          <a:ea typeface="Calibri"/>
                          <a:cs typeface="Times New Roman"/>
                        </a:rPr>
                        <a:t>Environmental</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marL="0" marR="0" algn="ctr">
                        <a:lnSpc>
                          <a:spcPct val="115000"/>
                        </a:lnSpc>
                        <a:spcBef>
                          <a:spcPts val="0"/>
                        </a:spcBef>
                        <a:spcAft>
                          <a:spcPts val="0"/>
                        </a:spcAft>
                      </a:pPr>
                      <a:r>
                        <a:rPr lang="en-US" sz="1400" b="1" dirty="0">
                          <a:solidFill>
                            <a:srgbClr val="008000"/>
                          </a:solidFill>
                          <a:latin typeface="Calibri"/>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b="1" dirty="0">
                          <a:solidFill>
                            <a:srgbClr val="008000"/>
                          </a:solidFill>
                          <a:latin typeface="Calibri"/>
                          <a:ea typeface="Calibri"/>
                          <a:cs typeface="Times New Roman"/>
                        </a:rPr>
                        <a:t>Emotional</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marL="0" marR="0" algn="ctr">
                        <a:lnSpc>
                          <a:spcPct val="115000"/>
                        </a:lnSpc>
                        <a:spcBef>
                          <a:spcPts val="0"/>
                        </a:spcBef>
                        <a:spcAft>
                          <a:spcPts val="0"/>
                        </a:spcAft>
                      </a:pPr>
                      <a:r>
                        <a:rPr lang="en-US" sz="1400" b="1" dirty="0">
                          <a:solidFill>
                            <a:srgbClr val="008000"/>
                          </a:solidFill>
                          <a:latin typeface="Calibri"/>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b="1" dirty="0">
                          <a:solidFill>
                            <a:srgbClr val="008000"/>
                          </a:solidFill>
                          <a:latin typeface="Calibri"/>
                          <a:ea typeface="Calibri"/>
                          <a:cs typeface="Times New Roman"/>
                        </a:rPr>
                        <a:t>Emotional</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marL="0" marR="0" algn="ctr">
                        <a:lnSpc>
                          <a:spcPct val="115000"/>
                        </a:lnSpc>
                        <a:spcBef>
                          <a:spcPts val="0"/>
                        </a:spcBef>
                        <a:spcAft>
                          <a:spcPts val="0"/>
                        </a:spcAft>
                      </a:pPr>
                      <a:r>
                        <a:rPr lang="en-US" sz="1400" b="1" dirty="0">
                          <a:solidFill>
                            <a:srgbClr val="008000"/>
                          </a:solidFill>
                          <a:latin typeface="Calibri"/>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marL="0" marR="0" algn="ctr">
                        <a:lnSpc>
                          <a:spcPct val="115000"/>
                        </a:lnSpc>
                        <a:spcBef>
                          <a:spcPts val="0"/>
                        </a:spcBef>
                        <a:spcAft>
                          <a:spcPts val="0"/>
                        </a:spcAft>
                      </a:pPr>
                      <a:r>
                        <a:rPr lang="en-US" sz="1400" b="1" dirty="0">
                          <a:solidFill>
                            <a:srgbClr val="008000"/>
                          </a:solidFill>
                          <a:latin typeface="Calibri"/>
                          <a:ea typeface="Calibri"/>
                          <a:cs typeface="Times New Roman"/>
                        </a:rPr>
                        <a:t>Stress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b="1" dirty="0">
                          <a:solidFill>
                            <a:srgbClr val="008000"/>
                          </a:solidFill>
                          <a:latin typeface="Calibri"/>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400" b="1" dirty="0">
                          <a:solidFill>
                            <a:srgbClr val="008000"/>
                          </a:solidFill>
                          <a:latin typeface="Calibri"/>
                          <a:ea typeface="Calibri"/>
                          <a:cs typeface="Times New Roman"/>
                        </a:rPr>
                        <a:t>Social</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83286">
                <a:tc>
                  <a:txBody>
                    <a:bodyPr/>
                    <a:lstStyle/>
                    <a:p>
                      <a:pPr marL="0" marR="0" algn="ctr">
                        <a:lnSpc>
                          <a:spcPct val="115000"/>
                        </a:lnSpc>
                        <a:spcBef>
                          <a:spcPts val="0"/>
                        </a:spcBef>
                        <a:spcAft>
                          <a:spcPts val="0"/>
                        </a:spcAft>
                      </a:pPr>
                      <a:r>
                        <a:rPr lang="en-US" sz="1400" b="1">
                          <a:solidFill>
                            <a:srgbClr val="008000"/>
                          </a:solidFill>
                          <a:latin typeface="Calibri"/>
                          <a:ea typeface="Calibri"/>
                          <a:cs typeface="Times New Roman"/>
                        </a:rPr>
                        <a:t>deprivation</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0"/>
                        </a:spcBef>
                        <a:spcAft>
                          <a:spcPts val="0"/>
                        </a:spcAft>
                      </a:pPr>
                      <a:r>
                        <a:rPr lang="en-US" sz="1400" b="1">
                          <a:solidFill>
                            <a:srgbClr val="008000"/>
                          </a:solidFill>
                          <a:latin typeface="Calibri"/>
                          <a:ea typeface="Calibri"/>
                          <a:cs typeface="Times New Roman"/>
                        </a:rPr>
                        <a:t>abuse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0"/>
                        </a:spcBef>
                        <a:spcAft>
                          <a:spcPts val="0"/>
                        </a:spcAft>
                      </a:pPr>
                      <a:r>
                        <a:rPr lang="en-US" sz="1400" b="1">
                          <a:solidFill>
                            <a:srgbClr val="008000"/>
                          </a:solidFill>
                          <a:latin typeface="Calibri"/>
                          <a:ea typeface="Calibri"/>
                          <a:cs typeface="Times New Roman"/>
                        </a:rPr>
                        <a:t>negligence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008000"/>
                          </a:solidFill>
                          <a:latin typeface="Calibri"/>
                          <a:ea typeface="Calibri"/>
                          <a:cs typeface="Times New Roman"/>
                        </a:rPr>
                        <a:t>exclusion</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7" name="Content Placeholder 2"/>
          <p:cNvSpPr txBox="1">
            <a:spLocks/>
          </p:cNvSpPr>
          <p:nvPr/>
        </p:nvSpPr>
        <p:spPr bwMode="auto">
          <a:xfrm>
            <a:off x="914400" y="4191000"/>
            <a:ext cx="7086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22350" algn="ctr">
              <a:buNone/>
            </a:pPr>
            <a:r>
              <a:rPr lang="en-GB" b="1" i="1" dirty="0">
                <a:solidFill>
                  <a:srgbClr val="390766"/>
                </a:solidFill>
              </a:rPr>
              <a:t>Risk factors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667000" y="762000"/>
            <a:ext cx="6324600" cy="1143000"/>
          </a:xfrm>
        </p:spPr>
        <p:txBody>
          <a:bodyPr/>
          <a:lstStyle/>
          <a:p>
            <a:r>
              <a:rPr lang="en-GB" b="1" dirty="0" smtClean="0">
                <a:solidFill>
                  <a:srgbClr val="390766"/>
                </a:solidFill>
              </a:rPr>
              <a:t>Mental Health Promotion </a:t>
            </a:r>
            <a:endParaRPr lang="en-US" dirty="0">
              <a:solidFill>
                <a:srgbClr val="390766"/>
              </a:solidFill>
            </a:endParaRPr>
          </a:p>
        </p:txBody>
      </p:sp>
      <p:pic>
        <p:nvPicPr>
          <p:cNvPr id="7" name="Picture 6"/>
          <p:cNvPicPr>
            <a:picLocks noChangeAspect="1"/>
          </p:cNvPicPr>
          <p:nvPr/>
        </p:nvPicPr>
        <p:blipFill>
          <a:blip r:embed="rId4" cstate="print"/>
          <a:stretch>
            <a:fillRect/>
          </a:stretch>
        </p:blipFill>
        <p:spPr>
          <a:xfrm>
            <a:off x="5486400" y="4343400"/>
            <a:ext cx="3810000" cy="2540000"/>
          </a:xfrm>
          <a:prstGeom prst="rect">
            <a:avLst/>
          </a:prstGeom>
        </p:spPr>
      </p:pic>
      <p:sp>
        <p:nvSpPr>
          <p:cNvPr id="3" name="Content Placeholder 2"/>
          <p:cNvSpPr>
            <a:spLocks noGrp="1"/>
          </p:cNvSpPr>
          <p:nvPr>
            <p:ph idx="1"/>
          </p:nvPr>
        </p:nvSpPr>
        <p:spPr>
          <a:xfrm>
            <a:off x="2514600" y="2209800"/>
            <a:ext cx="5715000" cy="3230563"/>
          </a:xfrm>
        </p:spPr>
        <p:txBody>
          <a:bodyPr/>
          <a:lstStyle/>
          <a:p>
            <a:pPr marL="569913" lvl="0" indent="-225425">
              <a:lnSpc>
                <a:spcPct val="110000"/>
              </a:lnSpc>
            </a:pPr>
            <a:r>
              <a:rPr lang="en-GB" sz="4000" b="1" dirty="0" smtClean="0"/>
              <a:t>Individual (micro)</a:t>
            </a:r>
            <a:r>
              <a:rPr lang="en-GB" sz="4000" dirty="0" smtClean="0"/>
              <a:t>	</a:t>
            </a:r>
            <a:endParaRPr lang="en-US" sz="4000" dirty="0" smtClean="0"/>
          </a:p>
          <a:p>
            <a:pPr marL="569913" lvl="0" indent="-225425">
              <a:lnSpc>
                <a:spcPct val="110000"/>
              </a:lnSpc>
            </a:pPr>
            <a:r>
              <a:rPr lang="en-GB" sz="4000" b="1" dirty="0" smtClean="0"/>
              <a:t>Communities (</a:t>
            </a:r>
            <a:r>
              <a:rPr lang="en-GB" sz="4000" b="1" dirty="0" err="1" smtClean="0"/>
              <a:t>meso</a:t>
            </a:r>
            <a:r>
              <a:rPr lang="en-GB" sz="4000" b="1" dirty="0" smtClean="0"/>
              <a:t>)</a:t>
            </a:r>
            <a:endParaRPr lang="en-US" sz="4000" dirty="0" smtClean="0"/>
          </a:p>
          <a:p>
            <a:pPr marL="569913" lvl="0" indent="-225425">
              <a:lnSpc>
                <a:spcPct val="110000"/>
              </a:lnSpc>
            </a:pPr>
            <a:r>
              <a:rPr lang="en-GB" sz="4000" b="1" dirty="0" smtClean="0"/>
              <a:t>Government (macro)</a:t>
            </a:r>
            <a:endParaRPr lang="en-US"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3048000" y="457200"/>
            <a:ext cx="5638800" cy="1143000"/>
          </a:xfrm>
        </p:spPr>
        <p:txBody>
          <a:bodyPr/>
          <a:lstStyle/>
          <a:p>
            <a:r>
              <a:rPr lang="en-GB" b="1" dirty="0" smtClean="0">
                <a:solidFill>
                  <a:srgbClr val="390766"/>
                </a:solidFill>
              </a:rPr>
              <a:t>Positive Mental Wellbeing </a:t>
            </a:r>
            <a:endParaRPr lang="en-US" dirty="0" smtClean="0">
              <a:solidFill>
                <a:srgbClr val="390766"/>
              </a:solidFill>
            </a:endParaRPr>
          </a:p>
        </p:txBody>
      </p:sp>
      <p:sp>
        <p:nvSpPr>
          <p:cNvPr id="3" name="Content Placeholder 2"/>
          <p:cNvSpPr>
            <a:spLocks noGrp="1"/>
          </p:cNvSpPr>
          <p:nvPr>
            <p:ph idx="1"/>
          </p:nvPr>
        </p:nvSpPr>
        <p:spPr>
          <a:xfrm>
            <a:off x="2286000" y="2408237"/>
            <a:ext cx="7010400" cy="3001963"/>
          </a:xfrm>
        </p:spPr>
        <p:txBody>
          <a:bodyPr/>
          <a:lstStyle/>
          <a:p>
            <a:pPr marL="514350" lvl="0" indent="-514350">
              <a:buFont typeface="+mj-lt"/>
              <a:buAutoNum type="arabicPeriod"/>
            </a:pPr>
            <a:r>
              <a:rPr lang="en-GB" dirty="0" smtClean="0"/>
              <a:t>A positive view of self</a:t>
            </a:r>
          </a:p>
          <a:p>
            <a:pPr marL="514350" lvl="0" indent="-514350">
              <a:buFont typeface="+mj-lt"/>
              <a:buAutoNum type="arabicPeriod"/>
            </a:pPr>
            <a:r>
              <a:rPr lang="en-GB" dirty="0" smtClean="0"/>
              <a:t>Personal growth and development</a:t>
            </a:r>
          </a:p>
          <a:p>
            <a:pPr marL="514350" lvl="0" indent="-514350">
              <a:buFont typeface="+mj-lt"/>
              <a:buAutoNum type="arabicPeriod"/>
            </a:pPr>
            <a:r>
              <a:rPr lang="en-GB" dirty="0" smtClean="0"/>
              <a:t>Autonomy</a:t>
            </a:r>
            <a:endParaRPr lang="en-US" dirty="0" smtClean="0"/>
          </a:p>
          <a:p>
            <a:pPr marL="514350" lvl="0" indent="-514350">
              <a:buFont typeface="+mj-lt"/>
              <a:buAutoNum type="arabicPeriod"/>
            </a:pPr>
            <a:r>
              <a:rPr lang="en-GB" dirty="0" smtClean="0"/>
              <a:t>Accurate view of reality</a:t>
            </a:r>
            <a:endParaRPr lang="en-US" dirty="0" smtClean="0"/>
          </a:p>
          <a:p>
            <a:pPr marL="514350" lvl="0" indent="-514350">
              <a:buFont typeface="+mj-lt"/>
              <a:buAutoNum type="arabicPeriod"/>
            </a:pPr>
            <a:r>
              <a:rPr lang="en-GB" dirty="0" smtClean="0"/>
              <a:t>Positive friendships</a:t>
            </a:r>
          </a:p>
          <a:p>
            <a:pPr marL="514350" lvl="0" indent="-514350">
              <a:buFont typeface="+mj-lt"/>
              <a:buAutoNum type="arabicPeriod"/>
            </a:pPr>
            <a:r>
              <a:rPr lang="en-GB" dirty="0" smtClean="0"/>
              <a:t>Environmental mastery</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609600" y="685800"/>
            <a:ext cx="8229600" cy="1143000"/>
          </a:xfrm>
        </p:spPr>
        <p:txBody>
          <a:bodyPr/>
          <a:lstStyle/>
          <a:p>
            <a:r>
              <a:rPr lang="en-GB" b="1" dirty="0" smtClean="0">
                <a:solidFill>
                  <a:srgbClr val="390766"/>
                </a:solidFill>
              </a:rPr>
              <a:t>Characteristics of Mental Health</a:t>
            </a:r>
            <a:endParaRPr lang="en-US" dirty="0">
              <a:solidFill>
                <a:srgbClr val="390766"/>
              </a:solidFill>
            </a:endParaRPr>
          </a:p>
        </p:txBody>
      </p:sp>
      <p:sp>
        <p:nvSpPr>
          <p:cNvPr id="3" name="Content Placeholder 2"/>
          <p:cNvSpPr>
            <a:spLocks noGrp="1"/>
          </p:cNvSpPr>
          <p:nvPr>
            <p:ph idx="1"/>
          </p:nvPr>
        </p:nvSpPr>
        <p:spPr>
          <a:xfrm>
            <a:off x="990600" y="1981200"/>
            <a:ext cx="6477000" cy="3230563"/>
          </a:xfrm>
        </p:spPr>
        <p:txBody>
          <a:bodyPr/>
          <a:lstStyle/>
          <a:p>
            <a:pPr>
              <a:lnSpc>
                <a:spcPct val="130000"/>
              </a:lnSpc>
            </a:pPr>
            <a:r>
              <a:rPr lang="en-GB" sz="4000" b="1" dirty="0" smtClean="0"/>
              <a:t>The Ability to Enjoy Life</a:t>
            </a:r>
          </a:p>
          <a:p>
            <a:pPr>
              <a:lnSpc>
                <a:spcPct val="130000"/>
              </a:lnSpc>
            </a:pPr>
            <a:r>
              <a:rPr lang="en-GB" sz="4000" b="1" dirty="0" smtClean="0"/>
              <a:t>Resilience</a:t>
            </a:r>
          </a:p>
          <a:p>
            <a:pPr>
              <a:lnSpc>
                <a:spcPct val="130000"/>
              </a:lnSpc>
            </a:pPr>
            <a:r>
              <a:rPr lang="en-GB" sz="4000" b="1" dirty="0" smtClean="0"/>
              <a:t>Balance</a:t>
            </a:r>
            <a:endParaRPr lang="en-US" sz="4000" dirty="0" smtClean="0"/>
          </a:p>
        </p:txBody>
      </p:sp>
      <p:pic>
        <p:nvPicPr>
          <p:cNvPr id="5" name="Picture 4"/>
          <p:cNvPicPr>
            <a:picLocks noChangeAspect="1"/>
          </p:cNvPicPr>
          <p:nvPr/>
        </p:nvPicPr>
        <p:blipFill>
          <a:blip r:embed="rId4" cstate="print"/>
          <a:stretch>
            <a:fillRect/>
          </a:stretch>
        </p:blipFill>
        <p:spPr>
          <a:xfrm>
            <a:off x="4419600" y="4624425"/>
            <a:ext cx="4876800" cy="22335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309324" cy="6858000"/>
          </a:xfrm>
          <a:prstGeom prst="rect">
            <a:avLst/>
          </a:prstGeom>
        </p:spPr>
      </p:pic>
      <p:sp>
        <p:nvSpPr>
          <p:cNvPr id="2" name="Title 1"/>
          <p:cNvSpPr>
            <a:spLocks noGrp="1"/>
          </p:cNvSpPr>
          <p:nvPr>
            <p:ph type="title"/>
          </p:nvPr>
        </p:nvSpPr>
        <p:spPr>
          <a:xfrm>
            <a:off x="609600" y="762000"/>
            <a:ext cx="8229600" cy="1143000"/>
          </a:xfrm>
        </p:spPr>
        <p:txBody>
          <a:bodyPr/>
          <a:lstStyle/>
          <a:p>
            <a:r>
              <a:rPr lang="en-GB" b="1" dirty="0" smtClean="0">
                <a:solidFill>
                  <a:srgbClr val="390766"/>
                </a:solidFill>
              </a:rPr>
              <a:t>Characteristics of Mental Health</a:t>
            </a:r>
            <a:endParaRPr lang="en-US" dirty="0">
              <a:solidFill>
                <a:srgbClr val="390766"/>
              </a:solidFill>
            </a:endParaRPr>
          </a:p>
        </p:txBody>
      </p:sp>
      <p:sp>
        <p:nvSpPr>
          <p:cNvPr id="3" name="Content Placeholder 2"/>
          <p:cNvSpPr>
            <a:spLocks noGrp="1"/>
          </p:cNvSpPr>
          <p:nvPr>
            <p:ph idx="1"/>
          </p:nvPr>
        </p:nvSpPr>
        <p:spPr>
          <a:xfrm>
            <a:off x="838200" y="1981200"/>
            <a:ext cx="6858000" cy="3306763"/>
          </a:xfrm>
        </p:spPr>
        <p:txBody>
          <a:bodyPr/>
          <a:lstStyle/>
          <a:p>
            <a:pPr>
              <a:lnSpc>
                <a:spcPct val="130000"/>
              </a:lnSpc>
            </a:pPr>
            <a:r>
              <a:rPr lang="en-GB" sz="4000" b="1" dirty="0" smtClean="0"/>
              <a:t>Flexibility</a:t>
            </a:r>
          </a:p>
          <a:p>
            <a:pPr>
              <a:lnSpc>
                <a:spcPct val="130000"/>
              </a:lnSpc>
            </a:pPr>
            <a:r>
              <a:rPr lang="en-GB" sz="4000" b="1" dirty="0" smtClean="0"/>
              <a:t>Self-actualization</a:t>
            </a:r>
          </a:p>
          <a:p>
            <a:pPr>
              <a:lnSpc>
                <a:spcPct val="130000"/>
              </a:lnSpc>
            </a:pPr>
            <a:r>
              <a:rPr lang="en-GB" sz="4000" b="1" dirty="0" smtClean="0"/>
              <a:t>Healthy Relationships</a:t>
            </a:r>
            <a:endParaRPr lang="en-US" sz="4000" dirty="0"/>
          </a:p>
        </p:txBody>
      </p:sp>
      <p:pic>
        <p:nvPicPr>
          <p:cNvPr id="5" name="Picture 4"/>
          <p:cNvPicPr>
            <a:picLocks noChangeAspect="1"/>
          </p:cNvPicPr>
          <p:nvPr/>
        </p:nvPicPr>
        <p:blipFill>
          <a:blip r:embed="rId4" cstate="print"/>
          <a:stretch>
            <a:fillRect/>
          </a:stretch>
        </p:blipFill>
        <p:spPr>
          <a:xfrm>
            <a:off x="4419600" y="4624425"/>
            <a:ext cx="4876800" cy="22335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TotalTime>
  <Words>806</Words>
  <Application>Microsoft Office PowerPoint</Application>
  <PresentationFormat>On-screen Show (4:3)</PresentationFormat>
  <Paragraphs>277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Understanding  Mental Health</vt:lpstr>
      <vt:lpstr>Mental Health Defined</vt:lpstr>
      <vt:lpstr>Mental Health Described</vt:lpstr>
      <vt:lpstr>The Determinants  of Mental Health Promotion</vt:lpstr>
      <vt:lpstr>Mental Health Promotion </vt:lpstr>
      <vt:lpstr>Positive Mental Wellbeing </vt:lpstr>
      <vt:lpstr>Characteristics of Mental Health</vt:lpstr>
      <vt:lpstr>Characteristics of Mental Health</vt:lpstr>
      <vt:lpstr>Preventative Tips for Positive Mental Health</vt:lpstr>
      <vt:lpstr>Slide 11</vt:lpstr>
      <vt:lpstr>The Self-System </vt:lpstr>
      <vt:lpstr>The Self-System</vt:lpstr>
      <vt:lpstr>The Self System</vt:lpstr>
      <vt:lpstr>God’s Word and  Our True Selves</vt:lpstr>
      <vt:lpstr>Prayer</vt:lpstr>
    </vt:vector>
  </TitlesOfParts>
  <Company>General Conference of Seventh-day Adventists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Mental Health</dc:title>
  <dc:creator>KujawaC</dc:creator>
  <cp:lastModifiedBy>KujawaC</cp:lastModifiedBy>
  <cp:revision>85</cp:revision>
  <dcterms:created xsi:type="dcterms:W3CDTF">2013-10-10T13:17:38Z</dcterms:created>
  <dcterms:modified xsi:type="dcterms:W3CDTF">2014-05-27T15:53:34Z</dcterms:modified>
</cp:coreProperties>
</file>